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1" r:id="rId8"/>
    <p:sldId id="262" r:id="rId9"/>
    <p:sldId id="267" r:id="rId10"/>
    <p:sldId id="263" r:id="rId11"/>
    <p:sldId id="264" r:id="rId12"/>
    <p:sldId id="26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B21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4660"/>
  </p:normalViewPr>
  <p:slideViewPr>
    <p:cSldViewPr snapToGrid="0">
      <p:cViewPr varScale="1">
        <p:scale>
          <a:sx n="88" d="100"/>
          <a:sy n="88" d="100"/>
        </p:scale>
        <p:origin x="50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a:t>Sales trend by month</a:t>
            </a:r>
          </a:p>
        </c:rich>
      </c:tx>
      <c:layout>
        <c:manualLayout>
          <c:xMode val="edge"/>
          <c:yMode val="edge"/>
          <c:x val="0.33575908507807156"/>
          <c:y val="3.7467584541177421E-2"/>
        </c:manualLayout>
      </c:layout>
      <c:overlay val="0"/>
      <c:spPr>
        <a:solidFill>
          <a:srgbClr val="FFC000"/>
        </a:solidFill>
        <a:ln>
          <a:solidFill>
            <a:schemeClr val="tx1"/>
          </a:solidFill>
        </a:ln>
        <a:effectLst>
          <a:glow rad="228600">
            <a:schemeClr val="accent1">
              <a:alpha val="40000"/>
            </a:schemeClr>
          </a:glow>
          <a:outerShdw blurRad="139700" dist="12700" dir="5400000" algn="ctr" rotWithShape="0">
            <a:srgbClr val="000000">
              <a:alpha val="43137"/>
            </a:srgbClr>
          </a:outerShdw>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5.7848204659064928E-2"/>
          <c:y val="0.1767567814444779"/>
          <c:w val="0.8858307995356105"/>
          <c:h val="0.70577884886863229"/>
        </c:manualLayout>
      </c:layout>
      <c:barChart>
        <c:barDir val="col"/>
        <c:grouping val="clustered"/>
        <c:varyColors val="0"/>
        <c:ser>
          <c:idx val="0"/>
          <c:order val="0"/>
          <c:tx>
            <c:strRef>
              <c:f>Sheet1!$B$1</c:f>
              <c:strCache>
                <c:ptCount val="1"/>
              </c:strCache>
            </c:strRef>
          </c:tx>
          <c:spPr>
            <a:solidFill>
              <a:srgbClr val="FF0000"/>
            </a:solidFill>
            <a:ln>
              <a:solidFill>
                <a:schemeClr val="tx1"/>
              </a:solidFill>
            </a:ln>
            <a:effectLst>
              <a:glow rad="63500">
                <a:schemeClr val="accent1">
                  <a:satMod val="175000"/>
                  <a:alpha val="40000"/>
                </a:schemeClr>
              </a:glow>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#.##,,"M"</c:formatCode>
                <c:ptCount val="12"/>
                <c:pt idx="0">
                  <c:v>10482467.120000001</c:v>
                </c:pt>
                <c:pt idx="1">
                  <c:v>24740517.769999996</c:v>
                </c:pt>
                <c:pt idx="2">
                  <c:v>2274823.87</c:v>
                </c:pt>
                <c:pt idx="3">
                  <c:v>16187186.33</c:v>
                </c:pt>
                <c:pt idx="4">
                  <c:v>13223583.4</c:v>
                </c:pt>
                <c:pt idx="5">
                  <c:v>5234734.1100000003</c:v>
                </c:pt>
                <c:pt idx="6">
                  <c:v>15669518.500000004</c:v>
                </c:pt>
                <c:pt idx="7">
                  <c:v>1131382.1100000001</c:v>
                </c:pt>
                <c:pt idx="8">
                  <c:v>5314762.5600000005</c:v>
                </c:pt>
                <c:pt idx="9">
                  <c:v>15287576.610000001</c:v>
                </c:pt>
                <c:pt idx="10">
                  <c:v>20568222.759999998</c:v>
                </c:pt>
                <c:pt idx="11">
                  <c:v>7249462.1200000001</c:v>
                </c:pt>
              </c:numCache>
            </c:numRef>
          </c:val>
        </c:ser>
        <c:dLbls>
          <c:showLegendKey val="0"/>
          <c:showVal val="0"/>
          <c:showCatName val="0"/>
          <c:showSerName val="0"/>
          <c:showPercent val="0"/>
          <c:showBubbleSize val="0"/>
        </c:dLbls>
        <c:gapWidth val="169"/>
        <c:overlap val="-27"/>
        <c:axId val="424478144"/>
        <c:axId val="424478928"/>
      </c:barChart>
      <c:catAx>
        <c:axId val="424478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424478928"/>
        <c:crosses val="autoZero"/>
        <c:auto val="1"/>
        <c:lblAlgn val="ctr"/>
        <c:lblOffset val="100"/>
        <c:noMultiLvlLbl val="0"/>
      </c:catAx>
      <c:valAx>
        <c:axId val="424478928"/>
        <c:scaling>
          <c:orientation val="minMax"/>
        </c:scaling>
        <c:delete val="0"/>
        <c:axPos val="l"/>
        <c:majorGridlines>
          <c:spPr>
            <a:ln w="9525" cap="flat" cmpd="sng" algn="ctr">
              <a:solidFill>
                <a:schemeClr val="tx1">
                  <a:lumMod val="15000"/>
                  <a:lumOff val="85000"/>
                </a:schemeClr>
              </a:solidFill>
              <a:round/>
            </a:ln>
            <a:effectLst/>
          </c:spPr>
        </c:majorGridlines>
        <c:numFmt formatCode="_(*##&quot;M&quot;_);_(* \(#0\);_(* &quot;-&quot;_);_(@_)"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424478144"/>
        <c:crosses val="autoZero"/>
        <c:crossBetween val="between"/>
        <c:dispUnits>
          <c:builtInUnit val="millions"/>
        </c:dispUnits>
      </c:valAx>
      <c:spPr>
        <a:solidFill>
          <a:schemeClr val="bg1">
            <a:lumMod val="65000"/>
          </a:schemeClr>
        </a:solidFill>
        <a:ln>
          <a:solidFill>
            <a:schemeClr val="tx1"/>
          </a:solidFill>
        </a:ln>
        <a:effectLst/>
      </c:spPr>
    </c:plotArea>
    <c:plotVisOnly val="1"/>
    <c:dispBlanksAs val="gap"/>
    <c:showDLblsOverMax val="0"/>
  </c:chart>
  <c:spPr>
    <a:solidFill>
      <a:srgbClr val="92D050"/>
    </a:solidFill>
    <a:ln>
      <a:solidFill>
        <a:schemeClr val="tx1"/>
      </a:solidFill>
    </a:ln>
    <a:effectLst>
      <a:glow rad="127000">
        <a:srgbClr val="FF0000"/>
      </a:glow>
    </a:effectLst>
  </c:spPr>
  <c:txPr>
    <a:bodyPr/>
    <a:lstStyle/>
    <a:p>
      <a:pPr>
        <a:defRPr sz="16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dirty="0"/>
              <a:t>Sales trend by </a:t>
            </a:r>
            <a:r>
              <a:rPr lang="en-US" dirty="0" smtClean="0"/>
              <a:t>Year</a:t>
            </a:r>
            <a:endParaRPr lang="en-US" dirty="0"/>
          </a:p>
        </c:rich>
      </c:tx>
      <c:layout>
        <c:manualLayout>
          <c:xMode val="edge"/>
          <c:yMode val="edge"/>
          <c:x val="0.33575908507807156"/>
          <c:y val="3.7467584541177421E-2"/>
        </c:manualLayout>
      </c:layout>
      <c:overlay val="0"/>
      <c:spPr>
        <a:solidFill>
          <a:srgbClr val="FFC000"/>
        </a:solidFill>
        <a:ln>
          <a:solidFill>
            <a:schemeClr val="tx1"/>
          </a:solidFill>
        </a:ln>
        <a:effectLst>
          <a:glow rad="228600">
            <a:schemeClr val="accent1">
              <a:alpha val="40000"/>
            </a:schemeClr>
          </a:glow>
          <a:outerShdw blurRad="139700" dist="12700" dir="5400000" algn="ctr" rotWithShape="0">
            <a:srgbClr val="000000">
              <a:alpha val="43137"/>
            </a:srgbClr>
          </a:outerShdw>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5.7848204659064928E-2"/>
          <c:y val="0.1767567814444779"/>
          <c:w val="0.8858307995356105"/>
          <c:h val="0.70577884886863229"/>
        </c:manualLayout>
      </c:layout>
      <c:barChart>
        <c:barDir val="col"/>
        <c:grouping val="clustered"/>
        <c:varyColors val="0"/>
        <c:ser>
          <c:idx val="0"/>
          <c:order val="0"/>
          <c:tx>
            <c:strRef>
              <c:f>Sheet1!$B$1</c:f>
              <c:strCache>
                <c:ptCount val="1"/>
              </c:strCache>
            </c:strRef>
          </c:tx>
          <c:spPr>
            <a:solidFill>
              <a:srgbClr val="FF0000"/>
            </a:solidFill>
            <a:ln>
              <a:solidFill>
                <a:schemeClr val="tx1"/>
              </a:solidFill>
            </a:ln>
            <a:effectLst>
              <a:glow rad="63500">
                <a:schemeClr val="accent1">
                  <a:satMod val="175000"/>
                  <a:alpha val="40000"/>
                </a:schemeClr>
              </a:glow>
            </a:effectLst>
          </c:spPr>
          <c:invertIfNegative val="0"/>
          <c:cat>
            <c:numRef>
              <c:f>Sheet1!$A$2:$A$9</c:f>
              <c:numCache>
                <c:formatCode>General</c:formatCode>
                <c:ptCount val="8"/>
                <c:pt idx="0">
                  <c:v>2010</c:v>
                </c:pt>
                <c:pt idx="1">
                  <c:v>2011</c:v>
                </c:pt>
                <c:pt idx="2">
                  <c:v>2012</c:v>
                </c:pt>
                <c:pt idx="3">
                  <c:v>2013</c:v>
                </c:pt>
                <c:pt idx="4">
                  <c:v>2014</c:v>
                </c:pt>
                <c:pt idx="5">
                  <c:v>2015</c:v>
                </c:pt>
                <c:pt idx="6">
                  <c:v>2016</c:v>
                </c:pt>
                <c:pt idx="7">
                  <c:v>2017</c:v>
                </c:pt>
              </c:numCache>
            </c:numRef>
          </c:cat>
          <c:val>
            <c:numRef>
              <c:f>Sheet1!$B$2:$B$9</c:f>
              <c:numCache>
                <c:formatCode>#.##,,"M"</c:formatCode>
                <c:ptCount val="8"/>
                <c:pt idx="0">
                  <c:v>19192467.120000001</c:v>
                </c:pt>
                <c:pt idx="1">
                  <c:v>11130517.77</c:v>
                </c:pt>
                <c:pt idx="2">
                  <c:v>31904823.870000001</c:v>
                </c:pt>
                <c:pt idx="3">
                  <c:v>20327186.329999998</c:v>
                </c:pt>
                <c:pt idx="4">
                  <c:v>16633583.4</c:v>
                </c:pt>
                <c:pt idx="5">
                  <c:v>12434734.109999999</c:v>
                </c:pt>
                <c:pt idx="6">
                  <c:v>12369518.5</c:v>
                </c:pt>
                <c:pt idx="7">
                  <c:v>13371382.109999999</c:v>
                </c:pt>
              </c:numCache>
            </c:numRef>
          </c:val>
        </c:ser>
        <c:dLbls>
          <c:showLegendKey val="0"/>
          <c:showVal val="0"/>
          <c:showCatName val="0"/>
          <c:showSerName val="0"/>
          <c:showPercent val="0"/>
          <c:showBubbleSize val="0"/>
        </c:dLbls>
        <c:gapWidth val="169"/>
        <c:overlap val="-27"/>
        <c:axId val="424479712"/>
        <c:axId val="424481672"/>
      </c:barChart>
      <c:catAx>
        <c:axId val="424479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424481672"/>
        <c:crosses val="autoZero"/>
        <c:auto val="1"/>
        <c:lblAlgn val="ctr"/>
        <c:lblOffset val="100"/>
        <c:noMultiLvlLbl val="0"/>
      </c:catAx>
      <c:valAx>
        <c:axId val="424481672"/>
        <c:scaling>
          <c:orientation val="minMax"/>
        </c:scaling>
        <c:delete val="0"/>
        <c:axPos val="l"/>
        <c:majorGridlines>
          <c:spPr>
            <a:ln w="9525" cap="flat" cmpd="sng" algn="ctr">
              <a:solidFill>
                <a:schemeClr val="tx1">
                  <a:lumMod val="15000"/>
                  <a:lumOff val="85000"/>
                </a:schemeClr>
              </a:solidFill>
              <a:round/>
            </a:ln>
            <a:effectLst/>
          </c:spPr>
        </c:majorGridlines>
        <c:numFmt formatCode="_(*##&quot;M&quot;_);_(* \(#0\);_(* &quot;-&quot;_);_(@_)"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424479712"/>
        <c:crosses val="autoZero"/>
        <c:crossBetween val="between"/>
        <c:dispUnits>
          <c:builtInUnit val="millions"/>
          <c:dispUnitsLbl>
            <c:layout/>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dispUnitsLbl>
        </c:dispUnits>
      </c:valAx>
      <c:spPr>
        <a:solidFill>
          <a:schemeClr val="bg1">
            <a:lumMod val="65000"/>
          </a:schemeClr>
        </a:solidFill>
        <a:ln>
          <a:solidFill>
            <a:schemeClr val="tx1"/>
          </a:solidFill>
        </a:ln>
        <a:effectLst/>
      </c:spPr>
    </c:plotArea>
    <c:plotVisOnly val="1"/>
    <c:dispBlanksAs val="gap"/>
    <c:showDLblsOverMax val="0"/>
  </c:chart>
  <c:spPr>
    <a:solidFill>
      <a:srgbClr val="92D050"/>
    </a:solidFill>
    <a:ln>
      <a:solidFill>
        <a:schemeClr val="tx1"/>
      </a:solidFill>
    </a:ln>
    <a:effectLst>
      <a:glow rad="127000">
        <a:srgbClr val="FF0000"/>
      </a:glow>
    </a:effectLst>
  </c:spPr>
  <c:txPr>
    <a:bodyPr/>
    <a:lstStyle/>
    <a:p>
      <a:pPr>
        <a:defRPr sz="16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r>
              <a:rPr lang="en-US" dirty="0"/>
              <a:t>Sales trend by </a:t>
            </a:r>
            <a:r>
              <a:rPr lang="en-US" dirty="0" smtClean="0"/>
              <a:t>Yearly_month-wise</a:t>
            </a:r>
            <a:endParaRPr lang="en-US" dirty="0"/>
          </a:p>
        </c:rich>
      </c:tx>
      <c:layout>
        <c:manualLayout>
          <c:xMode val="edge"/>
          <c:yMode val="edge"/>
          <c:x val="0.32946780872826259"/>
          <c:y val="1.8521515973485867E-2"/>
        </c:manualLayout>
      </c:layout>
      <c:overlay val="0"/>
      <c:spPr>
        <a:solidFill>
          <a:srgbClr val="FFC000"/>
        </a:solidFill>
        <a:ln>
          <a:solidFill>
            <a:schemeClr val="tx1"/>
          </a:solidFill>
        </a:ln>
        <a:effectLst>
          <a:glow rad="228600">
            <a:schemeClr val="accent1">
              <a:alpha val="40000"/>
            </a:schemeClr>
          </a:glow>
          <a:outerShdw blurRad="139700" dist="12700" dir="5400000" algn="ctr" rotWithShape="0">
            <a:srgbClr val="000000">
              <a:alpha val="43137"/>
            </a:srgbClr>
          </a:outerShdw>
        </a:effectLst>
      </c:spPr>
      <c:txPr>
        <a:bodyPr rot="0" spcFirstLastPara="1" vertOverflow="ellipsis" vert="horz" wrap="square" anchor="ctr" anchorCtr="1"/>
        <a:lstStyle/>
        <a:p>
          <a:pPr>
            <a:defRPr sz="192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5.7848204659064928E-2"/>
          <c:y val="0.1767567814444779"/>
          <c:w val="0.8858307995356105"/>
          <c:h val="0.70577884886863229"/>
        </c:manualLayout>
      </c:layout>
      <c:barChart>
        <c:barDir val="col"/>
        <c:grouping val="stacked"/>
        <c:varyColors val="0"/>
        <c:ser>
          <c:idx val="0"/>
          <c:order val="0"/>
          <c:tx>
            <c:v>2010</c:v>
          </c:tx>
          <c:spPr>
            <a:solidFill>
              <a:srgbClr val="FFFF00"/>
            </a:solidFill>
            <a:ln>
              <a:solidFill>
                <a:schemeClr val="tx1">
                  <a:alpha val="97000"/>
                </a:schemeClr>
              </a:solidFill>
            </a:ln>
            <a:effectLst/>
          </c:spPr>
          <c:invertIfNegative val="0"/>
          <c:cat>
            <c:strRef>
              <c:f>Sheet2!$F$3:$F$15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Sheet2!$G$3:$G$15</c:f>
              <c:numCache>
                <c:formatCode>_(* #.##,,"M"_);_(* \(#.##0,\);_(* "0M"_);_(@_)</c:formatCode>
                <c:ptCount val="12"/>
                <c:pt idx="0">
                  <c:v>0</c:v>
                </c:pt>
                <c:pt idx="1">
                  <c:v>3410661.1199999996</c:v>
                </c:pt>
                <c:pt idx="2">
                  <c:v>0</c:v>
                </c:pt>
                <c:pt idx="3">
                  <c:v>0</c:v>
                </c:pt>
                <c:pt idx="4">
                  <c:v>2587973.2599999998</c:v>
                </c:pt>
                <c:pt idx="5">
                  <c:v>1082418.3999999999</c:v>
                </c:pt>
                <c:pt idx="6">
                  <c:v>0</c:v>
                </c:pt>
                <c:pt idx="7">
                  <c:v>0</c:v>
                </c:pt>
                <c:pt idx="8">
                  <c:v>0</c:v>
                </c:pt>
                <c:pt idx="9">
                  <c:v>6064933.75</c:v>
                </c:pt>
                <c:pt idx="10">
                  <c:v>3458252</c:v>
                </c:pt>
                <c:pt idx="11">
                  <c:v>2581786.39</c:v>
                </c:pt>
              </c:numCache>
            </c:numRef>
          </c:val>
        </c:ser>
        <c:ser>
          <c:idx val="1"/>
          <c:order val="1"/>
          <c:tx>
            <c:v>2011</c:v>
          </c:tx>
          <c:spPr>
            <a:solidFill>
              <a:srgbClr val="00B050"/>
            </a:solidFill>
            <a:ln>
              <a:solidFill>
                <a:schemeClr val="tx1"/>
              </a:solidFill>
            </a:ln>
            <a:effectLst/>
          </c:spPr>
          <c:invertIfNegative val="0"/>
          <c:cat>
            <c:strRef>
              <c:f>Sheet2!$F$3:$F$15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Sheet2!$H$3:$H$15</c:f>
              <c:numCache>
                <c:formatCode>_(* #.##,,"M"_);_(* \(#.##0,\);_(* "0M"_);_(@_)</c:formatCode>
                <c:ptCount val="12"/>
                <c:pt idx="0">
                  <c:v>1042225.3500000001</c:v>
                </c:pt>
                <c:pt idx="1">
                  <c:v>387002.2</c:v>
                </c:pt>
                <c:pt idx="2">
                  <c:v>0</c:v>
                </c:pt>
                <c:pt idx="3">
                  <c:v>2798046.49</c:v>
                </c:pt>
                <c:pt idx="4">
                  <c:v>272410.45</c:v>
                </c:pt>
                <c:pt idx="5">
                  <c:v>19103.439999999999</c:v>
                </c:pt>
                <c:pt idx="6">
                  <c:v>97040.639999999999</c:v>
                </c:pt>
                <c:pt idx="7">
                  <c:v>0</c:v>
                </c:pt>
                <c:pt idx="8">
                  <c:v>574951.92000000004</c:v>
                </c:pt>
                <c:pt idx="9">
                  <c:v>0</c:v>
                </c:pt>
                <c:pt idx="10">
                  <c:v>5938385.580000001</c:v>
                </c:pt>
                <c:pt idx="11">
                  <c:v>0</c:v>
                </c:pt>
              </c:numCache>
            </c:numRef>
          </c:val>
        </c:ser>
        <c:ser>
          <c:idx val="2"/>
          <c:order val="2"/>
          <c:tx>
            <c:v>2012</c:v>
          </c:tx>
          <c:spPr>
            <a:solidFill>
              <a:srgbClr val="FF0000"/>
            </a:solidFill>
            <a:ln>
              <a:solidFill>
                <a:schemeClr val="tx1"/>
              </a:solidFill>
            </a:ln>
            <a:effectLst/>
          </c:spPr>
          <c:invertIfNegative val="0"/>
          <c:cat>
            <c:strRef>
              <c:f>Sheet2!$F$3:$F$15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Sheet2!$I$3:$I$15</c:f>
              <c:numCache>
                <c:formatCode>_(* #.##,,"M"_);_(* \(#.##0,\);_(* "0M"_);_(@_)</c:formatCode>
                <c:ptCount val="12"/>
                <c:pt idx="0">
                  <c:v>1012884</c:v>
                </c:pt>
                <c:pt idx="1">
                  <c:v>6707849.4199999999</c:v>
                </c:pt>
                <c:pt idx="2">
                  <c:v>994765.42</c:v>
                </c:pt>
                <c:pt idx="3">
                  <c:v>4556012.38</c:v>
                </c:pt>
                <c:pt idx="4">
                  <c:v>3782781.82</c:v>
                </c:pt>
                <c:pt idx="5">
                  <c:v>2132075.27</c:v>
                </c:pt>
                <c:pt idx="6">
                  <c:v>4445093.92</c:v>
                </c:pt>
                <c:pt idx="7">
                  <c:v>576782.80000000005</c:v>
                </c:pt>
                <c:pt idx="8">
                  <c:v>4648152.7200000007</c:v>
                </c:pt>
                <c:pt idx="9">
                  <c:v>3042246.7699999996</c:v>
                </c:pt>
                <c:pt idx="10">
                  <c:v>0</c:v>
                </c:pt>
                <c:pt idx="11">
                  <c:v>0</c:v>
                </c:pt>
              </c:numCache>
            </c:numRef>
          </c:val>
        </c:ser>
        <c:ser>
          <c:idx val="3"/>
          <c:order val="3"/>
          <c:tx>
            <c:v>2013</c:v>
          </c:tx>
          <c:spPr>
            <a:solidFill>
              <a:schemeClr val="accent4"/>
            </a:solidFill>
            <a:ln>
              <a:solidFill>
                <a:schemeClr val="tx1"/>
              </a:solidFill>
            </a:ln>
            <a:effectLst/>
          </c:spPr>
          <c:invertIfNegative val="0"/>
          <c:cat>
            <c:strRef>
              <c:f>Sheet2!$F$3:$F$15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Sheet2!$J$3:$J$15</c:f>
              <c:numCache>
                <c:formatCode>_(* #.##,,"M"_);_(* \(#.##0,\);_(* "0M"_);_(@_)</c:formatCode>
                <c:ptCount val="12"/>
                <c:pt idx="0">
                  <c:v>0</c:v>
                </c:pt>
                <c:pt idx="1">
                  <c:v>3296425.02</c:v>
                </c:pt>
                <c:pt idx="2">
                  <c:v>835759.1</c:v>
                </c:pt>
                <c:pt idx="3">
                  <c:v>3262562.1</c:v>
                </c:pt>
                <c:pt idx="4">
                  <c:v>0</c:v>
                </c:pt>
                <c:pt idx="5">
                  <c:v>1352867.4</c:v>
                </c:pt>
                <c:pt idx="6">
                  <c:v>8545511.1999999993</c:v>
                </c:pt>
                <c:pt idx="7">
                  <c:v>89623.98</c:v>
                </c:pt>
                <c:pt idx="8">
                  <c:v>71253.210000000006</c:v>
                </c:pt>
                <c:pt idx="9">
                  <c:v>2702770.4</c:v>
                </c:pt>
                <c:pt idx="10">
                  <c:v>0</c:v>
                </c:pt>
                <c:pt idx="11">
                  <c:v>173676.25</c:v>
                </c:pt>
              </c:numCache>
            </c:numRef>
          </c:val>
        </c:ser>
        <c:ser>
          <c:idx val="4"/>
          <c:order val="4"/>
          <c:tx>
            <c:v>2014</c:v>
          </c:tx>
          <c:spPr>
            <a:solidFill>
              <a:schemeClr val="accent5"/>
            </a:solidFill>
            <a:ln>
              <a:solidFill>
                <a:schemeClr val="tx1"/>
              </a:solidFill>
            </a:ln>
            <a:effectLst/>
          </c:spPr>
          <c:invertIfNegative val="0"/>
          <c:cat>
            <c:strRef>
              <c:f>Sheet2!$F$3:$F$15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Sheet2!$K$3:$K$15</c:f>
              <c:numCache>
                <c:formatCode>_(* #.##,,"M"_);_(* \(#.##0,\);_(* "0M"_);_(@_)</c:formatCode>
                <c:ptCount val="12"/>
                <c:pt idx="0">
                  <c:v>0</c:v>
                </c:pt>
                <c:pt idx="1">
                  <c:v>1819660.25</c:v>
                </c:pt>
                <c:pt idx="2">
                  <c:v>0</c:v>
                </c:pt>
                <c:pt idx="3">
                  <c:v>4510578.0999999996</c:v>
                </c:pt>
                <c:pt idx="4">
                  <c:v>3060338.59</c:v>
                </c:pt>
                <c:pt idx="5">
                  <c:v>75591.66</c:v>
                </c:pt>
                <c:pt idx="6">
                  <c:v>688641.85</c:v>
                </c:pt>
                <c:pt idx="7">
                  <c:v>455479.03999999998</c:v>
                </c:pt>
                <c:pt idx="8">
                  <c:v>20404.71</c:v>
                </c:pt>
                <c:pt idx="9">
                  <c:v>1352370.65</c:v>
                </c:pt>
                <c:pt idx="10">
                  <c:v>4647149.58</c:v>
                </c:pt>
                <c:pt idx="11">
                  <c:v>0</c:v>
                </c:pt>
              </c:numCache>
            </c:numRef>
          </c:val>
        </c:ser>
        <c:ser>
          <c:idx val="5"/>
          <c:order val="5"/>
          <c:tx>
            <c:v>2015</c:v>
          </c:tx>
          <c:spPr>
            <a:solidFill>
              <a:srgbClr val="B21E92"/>
            </a:solidFill>
            <a:ln>
              <a:solidFill>
                <a:schemeClr val="tx1"/>
              </a:solidFill>
            </a:ln>
            <a:effectLst/>
          </c:spPr>
          <c:invertIfNegative val="0"/>
          <c:cat>
            <c:strRef>
              <c:f>Sheet2!$F$3:$F$15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Sheet2!$L$3:$L$15</c:f>
              <c:numCache>
                <c:formatCode>_(* #.##,,"M"_);_(* \(#.##0,\);_(* "0M"_);_(@_)</c:formatCode>
                <c:ptCount val="12"/>
                <c:pt idx="0">
                  <c:v>5513227.5</c:v>
                </c:pt>
                <c:pt idx="1">
                  <c:v>2003911.1199999999</c:v>
                </c:pt>
                <c:pt idx="2">
                  <c:v>0</c:v>
                </c:pt>
                <c:pt idx="3">
                  <c:v>1059987.26</c:v>
                </c:pt>
                <c:pt idx="4">
                  <c:v>0</c:v>
                </c:pt>
                <c:pt idx="5">
                  <c:v>0</c:v>
                </c:pt>
                <c:pt idx="6">
                  <c:v>1292409.45</c:v>
                </c:pt>
                <c:pt idx="7">
                  <c:v>6279.09</c:v>
                </c:pt>
                <c:pt idx="8">
                  <c:v>0</c:v>
                </c:pt>
                <c:pt idx="9">
                  <c:v>1904138.04</c:v>
                </c:pt>
                <c:pt idx="10">
                  <c:v>648030.4</c:v>
                </c:pt>
                <c:pt idx="11">
                  <c:v>0</c:v>
                </c:pt>
              </c:numCache>
            </c:numRef>
          </c:val>
        </c:ser>
        <c:ser>
          <c:idx val="6"/>
          <c:order val="6"/>
          <c:tx>
            <c:v>2016</c:v>
          </c:tx>
          <c:spPr>
            <a:solidFill>
              <a:srgbClr val="7030A0"/>
            </a:solidFill>
            <a:ln>
              <a:solidFill>
                <a:schemeClr val="tx1"/>
              </a:solidFill>
            </a:ln>
            <a:effectLst/>
          </c:spPr>
          <c:invertIfNegative val="0"/>
          <c:cat>
            <c:strRef>
              <c:f>Sheet2!$F$3:$F$15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Sheet2!$M$3:$M$15</c:f>
              <c:numCache>
                <c:formatCode>_(* #.##,,"M"_);_(* \(#.##0,\);_(* "0M"_);_(@_)</c:formatCode>
                <c:ptCount val="12"/>
                <c:pt idx="0">
                  <c:v>0</c:v>
                </c:pt>
                <c:pt idx="1">
                  <c:v>0</c:v>
                </c:pt>
                <c:pt idx="2">
                  <c:v>197883.4</c:v>
                </c:pt>
                <c:pt idx="3">
                  <c:v>0</c:v>
                </c:pt>
                <c:pt idx="4">
                  <c:v>414371.1</c:v>
                </c:pt>
                <c:pt idx="5">
                  <c:v>568269.6</c:v>
                </c:pt>
                <c:pt idx="6">
                  <c:v>600821.43999999994</c:v>
                </c:pt>
                <c:pt idx="7">
                  <c:v>0</c:v>
                </c:pt>
                <c:pt idx="8">
                  <c:v>0</c:v>
                </c:pt>
                <c:pt idx="9">
                  <c:v>221117</c:v>
                </c:pt>
                <c:pt idx="10">
                  <c:v>5876405.1999999993</c:v>
                </c:pt>
                <c:pt idx="11">
                  <c:v>4493999.4799999995</c:v>
                </c:pt>
              </c:numCache>
            </c:numRef>
          </c:val>
        </c:ser>
        <c:ser>
          <c:idx val="7"/>
          <c:order val="7"/>
          <c:tx>
            <c:v>2017</c:v>
          </c:tx>
          <c:spPr>
            <a:solidFill>
              <a:srgbClr val="00B0F0"/>
            </a:solidFill>
            <a:ln>
              <a:solidFill>
                <a:schemeClr val="tx1"/>
              </a:solidFill>
            </a:ln>
            <a:effectLst/>
          </c:spPr>
          <c:invertIfNegative val="0"/>
          <c:cat>
            <c:strRef>
              <c:f>Sheet2!$F$3:$F$15</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Sheet2!$N$3:$N$15</c:f>
              <c:numCache>
                <c:formatCode>_(* #.##,,"M"_);_(* \(#.##0,\);_(* "0M"_);_(@_)</c:formatCode>
                <c:ptCount val="12"/>
                <c:pt idx="0">
                  <c:v>2914130.27</c:v>
                </c:pt>
                <c:pt idx="1">
                  <c:v>7115008.6400000006</c:v>
                </c:pt>
                <c:pt idx="2">
                  <c:v>246415.95</c:v>
                </c:pt>
                <c:pt idx="3">
                  <c:v>0</c:v>
                </c:pt>
                <c:pt idx="4">
                  <c:v>3097864.77</c:v>
                </c:pt>
                <c:pt idx="5">
                  <c:v>0</c:v>
                </c:pt>
                <c:pt idx="6">
                  <c:v>0</c:v>
                </c:pt>
                <c:pt idx="7">
                  <c:v>0</c:v>
                </c:pt>
                <c:pt idx="8">
                  <c:v>0</c:v>
                </c:pt>
                <c:pt idx="9">
                  <c:v>0</c:v>
                </c:pt>
                <c:pt idx="10">
                  <c:v>0</c:v>
                </c:pt>
                <c:pt idx="11">
                  <c:v>0</c:v>
                </c:pt>
              </c:numCache>
            </c:numRef>
          </c:val>
        </c:ser>
        <c:dLbls>
          <c:showLegendKey val="0"/>
          <c:showVal val="0"/>
          <c:showCatName val="0"/>
          <c:showSerName val="0"/>
          <c:showPercent val="0"/>
          <c:showBubbleSize val="0"/>
        </c:dLbls>
        <c:gapWidth val="169"/>
        <c:overlap val="100"/>
        <c:axId val="396480968"/>
        <c:axId val="396480576"/>
      </c:barChart>
      <c:catAx>
        <c:axId val="3964809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396480576"/>
        <c:crosses val="autoZero"/>
        <c:auto val="1"/>
        <c:lblAlgn val="ctr"/>
        <c:lblOffset val="100"/>
        <c:noMultiLvlLbl val="0"/>
      </c:catAx>
      <c:valAx>
        <c:axId val="396480576"/>
        <c:scaling>
          <c:orientation val="minMax"/>
        </c:scaling>
        <c:delete val="0"/>
        <c:axPos val="l"/>
        <c:majorGridlines>
          <c:spPr>
            <a:ln w="9525" cap="flat" cmpd="sng" algn="ctr">
              <a:solidFill>
                <a:schemeClr val="tx1">
                  <a:lumMod val="15000"/>
                  <a:lumOff val="85000"/>
                </a:schemeClr>
              </a:solidFill>
              <a:round/>
            </a:ln>
            <a:effectLst/>
          </c:spPr>
        </c:majorGridlines>
        <c:numFmt formatCode="_(* #,###&quot;M&quot;_);_(* \(#,##0\);_(* &quot;-&quot;_);_(@_)"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396480968"/>
        <c:crosses val="autoZero"/>
        <c:crossBetween val="between"/>
        <c:dispUnits>
          <c:builtInUnit val="millions"/>
          <c:dispUnitsLbl>
            <c:layout/>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dispUnitsLbl>
        </c:dispUnits>
      </c:valAx>
      <c:spPr>
        <a:solidFill>
          <a:schemeClr val="bg1">
            <a:lumMod val="65000"/>
          </a:schemeClr>
        </a:solidFill>
        <a:ln>
          <a:solidFill>
            <a:schemeClr val="tx1"/>
          </a:solidFill>
        </a:ln>
        <a:effectLst/>
      </c:spPr>
    </c:plotArea>
    <c:legend>
      <c:legendPos val="t"/>
      <c:layout>
        <c:manualLayout>
          <c:xMode val="edge"/>
          <c:yMode val="edge"/>
          <c:x val="0.19037887015637855"/>
          <c:y val="9.3392650618900563E-2"/>
          <c:w val="0.60416883394036813"/>
          <c:h val="5.9999172039397496E-2"/>
        </c:manualLayout>
      </c:layout>
      <c:overlay val="0"/>
      <c:spPr>
        <a:solidFill>
          <a:schemeClr val="bg1">
            <a:lumMod val="65000"/>
          </a:schemeClr>
        </a:solidFill>
        <a:ln>
          <a:solidFill>
            <a:schemeClr val="tx1"/>
          </a:solidFill>
        </a:ln>
        <a:effectLst>
          <a:glow rad="101600">
            <a:schemeClr val="accent2">
              <a:satMod val="175000"/>
              <a:alpha val="40000"/>
            </a:schemeClr>
          </a:glow>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rgbClr val="92D050"/>
    </a:solidFill>
    <a:ln>
      <a:solidFill>
        <a:schemeClr val="tx1"/>
      </a:solidFill>
    </a:ln>
    <a:effectLst>
      <a:glow rad="127000">
        <a:srgbClr val="FF0000"/>
      </a:glow>
    </a:effectLst>
  </c:spPr>
  <c:txPr>
    <a:bodyPr/>
    <a:lstStyle/>
    <a:p>
      <a:pPr>
        <a:defRPr sz="16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3D2782B-BC4D-4F11-95AC-73B340A7CEE0}"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102193171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D2782B-BC4D-4F11-95AC-73B340A7CEE0}"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299129868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D2782B-BC4D-4F11-95AC-73B340A7CEE0}"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221701717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3D2782B-BC4D-4F11-95AC-73B340A7CEE0}"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18882699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D2782B-BC4D-4F11-95AC-73B340A7CEE0}" type="datetimeFigureOut">
              <a:rPr lang="en-US" smtClean="0"/>
              <a:t>3/8/2024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115934070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3D2782B-BC4D-4F11-95AC-73B340A7CEE0}"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140268214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D2782B-BC4D-4F11-95AC-73B340A7CEE0}" type="datetimeFigureOut">
              <a:rPr lang="en-US" smtClean="0"/>
              <a:t>3/8/2024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49278323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D2782B-BC4D-4F11-95AC-73B340A7CEE0}" type="datetimeFigureOut">
              <a:rPr lang="en-US" smtClean="0"/>
              <a:t>3/8/2024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61944015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D2782B-BC4D-4F11-95AC-73B340A7CEE0}" type="datetimeFigureOut">
              <a:rPr lang="en-US" smtClean="0"/>
              <a:t>3/8/2024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236913969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D2782B-BC4D-4F11-95AC-73B340A7CEE0}"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291256869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D2782B-BC4D-4F11-95AC-73B340A7CEE0}" type="datetimeFigureOut">
              <a:rPr lang="en-US" smtClean="0"/>
              <a:t>3/8/2024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522866-3C2C-418D-904E-6D8B39FFBC8A}" type="slidenum">
              <a:rPr lang="en-US" smtClean="0"/>
              <a:t>‹#›</a:t>
            </a:fld>
            <a:endParaRPr lang="en-US"/>
          </a:p>
        </p:txBody>
      </p:sp>
    </p:spTree>
    <p:extLst>
      <p:ext uri="{BB962C8B-B14F-4D97-AF65-F5344CB8AC3E}">
        <p14:creationId xmlns:p14="http://schemas.microsoft.com/office/powerpoint/2010/main" val="313709975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1000">
              <a:schemeClr val="accent1">
                <a:lumMod val="25000"/>
                <a:lumOff val="75000"/>
              </a:schemeClr>
            </a:gs>
            <a:gs pos="63000">
              <a:schemeClr val="accent1">
                <a:lumMod val="45000"/>
                <a:lumOff val="55000"/>
              </a:schemeClr>
            </a:gs>
            <a:gs pos="100000">
              <a:srgbClr val="FFC000"/>
            </a:gs>
            <a:gs pos="18000">
              <a:srgbClr val="92D050"/>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D2782B-BC4D-4F11-95AC-73B340A7CEE0}" type="datetimeFigureOut">
              <a:rPr lang="en-US" smtClean="0"/>
              <a:t>3/8/2024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22866-3C2C-418D-904E-6D8B39FFBC8A}" type="slidenum">
              <a:rPr lang="en-US" smtClean="0"/>
              <a:t>‹#›</a:t>
            </a:fld>
            <a:endParaRPr lang="en-US"/>
          </a:p>
        </p:txBody>
      </p:sp>
    </p:spTree>
    <p:extLst>
      <p:ext uri="{BB962C8B-B14F-4D97-AF65-F5344CB8AC3E}">
        <p14:creationId xmlns:p14="http://schemas.microsoft.com/office/powerpoint/2010/main" val="3487684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3330458" y="3547169"/>
            <a:ext cx="6124575" cy="2339102"/>
          </a:xfrm>
          <a:prstGeom prst="rect">
            <a:avLst/>
          </a:prstGeom>
          <a:noFill/>
        </p:spPr>
        <p:txBody>
          <a:bodyPr wrap="square" rtlCol="0">
            <a:prstTxWarp prst="textArchUp">
              <a:avLst/>
            </a:prstTxWarp>
            <a:spAutoFit/>
            <a:scene3d>
              <a:camera prst="perspectiveAbove" fov="0">
                <a:rot lat="21000000" lon="600000" rev="0"/>
              </a:camera>
              <a:lightRig rig="balanced" dir="t"/>
            </a:scene3d>
            <a:sp3d extrusionH="57150" prstMaterial="plastic">
              <a:bevelT w="57150" h="38100" prst="artDeco"/>
              <a:bevelB w="50800" h="38100" prst="riblet"/>
            </a:sp3d>
          </a:bodyPr>
          <a:lstStyle/>
          <a:p>
            <a:pPr algn="ctr"/>
            <a:r>
              <a:rPr lang="en-US" sz="88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Amazon</a:t>
            </a:r>
            <a:r>
              <a:rPr lang="en-US" sz="72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rPr>
              <a:t> Sales </a:t>
            </a:r>
          </a:p>
          <a:p>
            <a:pPr algn="ctr"/>
            <a:r>
              <a:rPr lang="en-US" sz="7200" b="1" dirty="0" smtClean="0">
                <a:ln w="13462" cap="flat">
                  <a:solidFill>
                    <a:schemeClr val="tx1"/>
                  </a:solidFill>
                  <a:prstDash val="solid"/>
                </a:ln>
                <a:solidFill>
                  <a:srgbClr val="00B050"/>
                </a:solidFill>
                <a:effectLst>
                  <a:glow rad="63500">
                    <a:schemeClr val="accent6">
                      <a:satMod val="175000"/>
                      <a:alpha val="40000"/>
                    </a:schemeClr>
                  </a:glow>
                  <a:outerShdw blurRad="50800" dist="38100" dir="5400000" algn="t" rotWithShape="0">
                    <a:prstClr val="black">
                      <a:alpha val="40000"/>
                    </a:prstClr>
                  </a:outerShdw>
                </a:effectLst>
              </a:rPr>
              <a:t>Analysis</a:t>
            </a:r>
            <a:endParaRPr lang="en-US" sz="7200" b="1" dirty="0">
              <a:ln w="13462" cap="flat">
                <a:solidFill>
                  <a:schemeClr val="tx1"/>
                </a:solidFill>
                <a:prstDash val="solid"/>
              </a:ln>
              <a:solidFill>
                <a:srgbClr val="00B050"/>
              </a:solidFill>
              <a:effectLst>
                <a:glow rad="63500">
                  <a:schemeClr val="accent6">
                    <a:satMod val="175000"/>
                    <a:alpha val="40000"/>
                  </a:schemeClr>
                </a:glow>
                <a:outerShdw blurRad="50800" dist="38100" dir="5400000" algn="t" rotWithShape="0">
                  <a:prstClr val="black">
                    <a:alpha val="40000"/>
                  </a:prstClr>
                </a:outerShdw>
              </a:effectLst>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500" y="-495300"/>
            <a:ext cx="2711333" cy="1962150"/>
          </a:xfrm>
          <a:prstGeom prst="rect">
            <a:avLst/>
          </a:prstGeom>
        </p:spPr>
      </p:pic>
      <p:sp>
        <p:nvSpPr>
          <p:cNvPr id="6" name="TextBox 5"/>
          <p:cNvSpPr txBox="1"/>
          <p:nvPr/>
        </p:nvSpPr>
        <p:spPr>
          <a:xfrm>
            <a:off x="9382124" y="5657671"/>
            <a:ext cx="2809876" cy="1200329"/>
          </a:xfrm>
          <a:prstGeom prst="rect">
            <a:avLst/>
          </a:prstGeom>
          <a:noFill/>
        </p:spPr>
        <p:txBody>
          <a:bodyPr wrap="square" rtlCol="0">
            <a:spAutoFit/>
            <a:scene3d>
              <a:camera prst="perspectiveRight"/>
              <a:lightRig rig="threePt" dir="t"/>
            </a:scene3d>
            <a:sp3d extrusionH="57150">
              <a:bevelT w="57150" h="38100" prst="artDeco"/>
            </a:sp3d>
          </a:bodyPr>
          <a:lstStyle/>
          <a:p>
            <a:pPr algn="ctr"/>
            <a:r>
              <a:rPr lang="en-US" sz="3600" b="1" dirty="0" smtClean="0">
                <a:ln w="12700" cmpd="sng">
                  <a:solidFill>
                    <a:schemeClr val="accent4"/>
                  </a:solidFill>
                  <a:prstDash val="solid"/>
                </a:ln>
                <a:gradFill>
                  <a:gsLst>
                    <a:gs pos="78000">
                      <a:schemeClr val="tx1"/>
                    </a:gs>
                    <a:gs pos="100000">
                      <a:schemeClr val="bg1">
                        <a:lumMod val="93000"/>
                        <a:lumOff val="7000"/>
                      </a:schemeClr>
                    </a:gs>
                  </a:gsLst>
                  <a:lin ang="5400000"/>
                </a:gradFill>
              </a:rPr>
              <a:t>Presented by  Mr Bhupesh</a:t>
            </a:r>
            <a:endParaRPr lang="en-US" sz="3600" b="1" dirty="0">
              <a:ln w="12700" cmpd="sng">
                <a:solidFill>
                  <a:schemeClr val="accent4"/>
                </a:solidFill>
                <a:prstDash val="solid"/>
              </a:ln>
              <a:gradFill>
                <a:gsLst>
                  <a:gs pos="78000">
                    <a:schemeClr val="tx1"/>
                  </a:gs>
                  <a:gs pos="100000">
                    <a:schemeClr val="bg1">
                      <a:lumMod val="93000"/>
                      <a:lumOff val="7000"/>
                    </a:schemeClr>
                  </a:gs>
                </a:gsLst>
                <a:lin ang="5400000"/>
              </a:gradFill>
            </a:endParaRPr>
          </a:p>
        </p:txBody>
      </p:sp>
      <p:pic>
        <p:nvPicPr>
          <p:cNvPr id="2" name="Inspiring-Acoustic-Guitar(chosic.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0500" y="6257835"/>
            <a:ext cx="487363" cy="487363"/>
          </a:xfrm>
          <a:prstGeom prst="rect">
            <a:avLst/>
          </a:prstGeom>
        </p:spPr>
      </p:pic>
    </p:spTree>
    <p:extLst>
      <p:ext uri="{BB962C8B-B14F-4D97-AF65-F5344CB8AC3E}">
        <p14:creationId xmlns:p14="http://schemas.microsoft.com/office/powerpoint/2010/main" val="105966721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par>
                          <p:cTn id="17" fill="hold">
                            <p:stCondLst>
                              <p:cond delay="2000"/>
                            </p:stCondLst>
                            <p:childTnLst>
                              <p:par>
                                <p:cTn id="18" presetID="26"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80">
                                          <p:stCondLst>
                                            <p:cond delay="0"/>
                                          </p:stCondLst>
                                        </p:cTn>
                                        <p:tgtEl>
                                          <p:spTgt spid="6"/>
                                        </p:tgtEl>
                                      </p:cBhvr>
                                    </p:animEffect>
                                    <p:anim calcmode="lin" valueType="num">
                                      <p:cBhvr>
                                        <p:cTn id="21"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6" dur="26">
                                          <p:stCondLst>
                                            <p:cond delay="650"/>
                                          </p:stCondLst>
                                        </p:cTn>
                                        <p:tgtEl>
                                          <p:spTgt spid="6"/>
                                        </p:tgtEl>
                                      </p:cBhvr>
                                      <p:to x="100000" y="60000"/>
                                    </p:animScale>
                                    <p:animScale>
                                      <p:cBhvr>
                                        <p:cTn id="27" dur="166" decel="50000">
                                          <p:stCondLst>
                                            <p:cond delay="676"/>
                                          </p:stCondLst>
                                        </p:cTn>
                                        <p:tgtEl>
                                          <p:spTgt spid="6"/>
                                        </p:tgtEl>
                                      </p:cBhvr>
                                      <p:to x="100000" y="100000"/>
                                    </p:animScale>
                                    <p:animScale>
                                      <p:cBhvr>
                                        <p:cTn id="28" dur="26">
                                          <p:stCondLst>
                                            <p:cond delay="1312"/>
                                          </p:stCondLst>
                                        </p:cTn>
                                        <p:tgtEl>
                                          <p:spTgt spid="6"/>
                                        </p:tgtEl>
                                      </p:cBhvr>
                                      <p:to x="100000" y="80000"/>
                                    </p:animScale>
                                    <p:animScale>
                                      <p:cBhvr>
                                        <p:cTn id="29" dur="166" decel="50000">
                                          <p:stCondLst>
                                            <p:cond delay="1338"/>
                                          </p:stCondLst>
                                        </p:cTn>
                                        <p:tgtEl>
                                          <p:spTgt spid="6"/>
                                        </p:tgtEl>
                                      </p:cBhvr>
                                      <p:to x="100000" y="100000"/>
                                    </p:animScale>
                                    <p:animScale>
                                      <p:cBhvr>
                                        <p:cTn id="30" dur="26">
                                          <p:stCondLst>
                                            <p:cond delay="1642"/>
                                          </p:stCondLst>
                                        </p:cTn>
                                        <p:tgtEl>
                                          <p:spTgt spid="6"/>
                                        </p:tgtEl>
                                      </p:cBhvr>
                                      <p:to x="100000" y="90000"/>
                                    </p:animScale>
                                    <p:animScale>
                                      <p:cBhvr>
                                        <p:cTn id="31" dur="166" decel="50000">
                                          <p:stCondLst>
                                            <p:cond delay="1668"/>
                                          </p:stCondLst>
                                        </p:cTn>
                                        <p:tgtEl>
                                          <p:spTgt spid="6"/>
                                        </p:tgtEl>
                                      </p:cBhvr>
                                      <p:to x="100000" y="100000"/>
                                    </p:animScale>
                                    <p:animScale>
                                      <p:cBhvr>
                                        <p:cTn id="32" dur="26">
                                          <p:stCondLst>
                                            <p:cond delay="1808"/>
                                          </p:stCondLst>
                                        </p:cTn>
                                        <p:tgtEl>
                                          <p:spTgt spid="6"/>
                                        </p:tgtEl>
                                      </p:cBhvr>
                                      <p:to x="100000" y="95000"/>
                                    </p:animScale>
                                    <p:animScale>
                                      <p:cBhvr>
                                        <p:cTn id="33" dur="166" decel="50000">
                                          <p:stCondLst>
                                            <p:cond delay="1834"/>
                                          </p:stCondLst>
                                        </p:cTn>
                                        <p:tgtEl>
                                          <p:spTgt spid="6"/>
                                        </p:tgtEl>
                                      </p:cBhvr>
                                      <p:to x="100000" y="100000"/>
                                    </p:animScale>
                                  </p:childTnLst>
                                </p:cTn>
                              </p:par>
                            </p:childTnLst>
                          </p:cTn>
                        </p:par>
                        <p:par>
                          <p:cTn id="34" fill="hold">
                            <p:stCondLst>
                              <p:cond delay="4000"/>
                            </p:stCondLst>
                            <p:childTnLst>
                              <p:par>
                                <p:cTn id="35" presetID="1" presetClass="mediacall" presetSubtype="0" fill="hold" nodeType="afterEffect">
                                  <p:stCondLst>
                                    <p:cond delay="0"/>
                                  </p:stCondLst>
                                  <p:childTnLst>
                                    <p:cmd type="call" cmd="playFrom(0.0)">
                                      <p:cBhvr>
                                        <p:cTn id="3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7" fill="hold" display="0">
                  <p:stCondLst>
                    <p:cond delay="indefinite"/>
                  </p:stCondLst>
                  <p:endCondLst>
                    <p:cond evt="onStopAudio" delay="0">
                      <p:tgtEl>
                        <p:sldTgt/>
                      </p:tgtEl>
                    </p:cond>
                  </p:endCondLst>
                </p:cTn>
                <p:tgtEl>
                  <p:spTgt spid="2"/>
                </p:tgtEl>
              </p:cMediaNode>
            </p:audio>
          </p:childTnLst>
        </p:cTn>
      </p:par>
    </p:tnLst>
    <p:bldLst>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0" y="80962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9525" y="-236071"/>
            <a:ext cx="12201525" cy="1938992"/>
          </a:xfrm>
          <a:prstGeom prst="rect">
            <a:avLst/>
          </a:prstGeom>
          <a:noFill/>
        </p:spPr>
        <p:txBody>
          <a:bodyPr wrap="square" rtlCol="0">
            <a:spAutoFit/>
            <a:scene3d>
              <a:camera prst="perspectiveFront"/>
              <a:lightRig rig="balanced" dir="t"/>
            </a:scene3d>
            <a:sp3d extrusionH="57150" prstMaterial="plastic">
              <a:bevelT w="57150" h="38100" prst="artDeco"/>
              <a:bevelB w="50800" h="38100" prst="riblet"/>
            </a:sp3d>
          </a:bodyPr>
          <a:lstStyle/>
          <a:p>
            <a:pPr algn="ctr"/>
            <a:r>
              <a:rPr lang="en-US" sz="66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 Dashboard with Video Formatting</a:t>
            </a:r>
          </a:p>
          <a:p>
            <a:pPr algn="ctr"/>
            <a:endParaRPr lang="en-US" sz="54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pic>
        <p:nvPicPr>
          <p:cNvPr id="8" name="Dashboard recor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7637" y="828675"/>
            <a:ext cx="11887200" cy="5553075"/>
          </a:xfrm>
          <a:prstGeom prst="rect">
            <a:avLst/>
          </a:prstGeom>
          <a:ln>
            <a:solidFill>
              <a:schemeClr val="tx1"/>
            </a:solidFill>
          </a:ln>
        </p:spPr>
      </p:pic>
    </p:spTree>
    <p:extLst>
      <p:ext uri="{BB962C8B-B14F-4D97-AF65-F5344CB8AC3E}">
        <p14:creationId xmlns:p14="http://schemas.microsoft.com/office/powerpoint/2010/main" val="253383322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ppt_x</p:attrName>
                                        </p:attrNameLst>
                                      </p:cBhvr>
                                      <p:tavLst>
                                        <p:tav tm="0">
                                          <p:val>
                                            <p:strVal val="#ppt_x"/>
                                          </p:val>
                                        </p:tav>
                                        <p:tav tm="100000">
                                          <p:val>
                                            <p:strVal val="#ppt_x"/>
                                          </p:val>
                                        </p:tav>
                                      </p:tavLst>
                                    </p:anim>
                                    <p:anim calcmode="lin" valueType="num">
                                      <p:cBhvr>
                                        <p:cTn id="9" dur="2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 presetClass="mediacall" presetSubtype="0" fill="hold" nodeType="afterEffect">
                                  <p:stCondLst>
                                    <p:cond delay="0"/>
                                  </p:stCondLst>
                                  <p:childTnLst>
                                    <p:cmd type="call" cmd="playFrom(0.0)">
                                      <p:cBhvr>
                                        <p:cTn id="12" dur="10587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0" y="124777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676274" y="-152400"/>
            <a:ext cx="10687051" cy="2339102"/>
          </a:xfrm>
          <a:prstGeom prst="rect">
            <a:avLst/>
          </a:prstGeom>
          <a:noFill/>
          <a:scene3d>
            <a:camera prst="obliqueBottomLeft"/>
            <a:lightRig rig="threePt" dir="t"/>
          </a:scene3d>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Tool and Technology Use</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sp>
        <p:nvSpPr>
          <p:cNvPr id="6" name="TextBox 5"/>
          <p:cNvSpPr txBox="1"/>
          <p:nvPr/>
        </p:nvSpPr>
        <p:spPr>
          <a:xfrm>
            <a:off x="476250" y="1524000"/>
            <a:ext cx="11315700" cy="1323439"/>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 </a:t>
            </a:r>
            <a:r>
              <a:rPr lang="en-US" sz="2800" dirty="0" smtClean="0"/>
              <a:t>In this project I will use Power BI Tools </a:t>
            </a:r>
          </a:p>
          <a:p>
            <a:r>
              <a:rPr lang="en-US" sz="2800" dirty="0"/>
              <a:t> </a:t>
            </a:r>
            <a:r>
              <a:rPr lang="en-US" sz="2800" dirty="0" smtClean="0"/>
              <a:t>   </a:t>
            </a:r>
            <a:r>
              <a:rPr lang="en-US" sz="2400" dirty="0" smtClean="0"/>
              <a:t>Power BI is a powerful business intelligence tool developed by Microsoft</a:t>
            </a:r>
          </a:p>
          <a:p>
            <a:r>
              <a:rPr lang="en-US" sz="2400" dirty="0"/>
              <a:t> </a:t>
            </a:r>
            <a:r>
              <a:rPr lang="en-US" sz="2400" dirty="0" smtClean="0"/>
              <a:t>   This tools easily to use ,Data Visualization , Data Connectivity And Cost Savings.</a:t>
            </a:r>
            <a:endParaRPr lang="en-US" sz="1600" dirty="0"/>
          </a:p>
        </p:txBody>
      </p:sp>
    </p:spTree>
    <p:extLst>
      <p:ext uri="{BB962C8B-B14F-4D97-AF65-F5344CB8AC3E}">
        <p14:creationId xmlns:p14="http://schemas.microsoft.com/office/powerpoint/2010/main" val="359878743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750"/>
                                        <p:tgtEl>
                                          <p:spTgt spid="5"/>
                                        </p:tgtEl>
                                      </p:cBhvr>
                                    </p:animEffect>
                                  </p:childTnLst>
                                </p:cTn>
                              </p:par>
                            </p:childTnLst>
                          </p:cTn>
                        </p:par>
                        <p:par>
                          <p:cTn id="8" fill="hold">
                            <p:stCondLst>
                              <p:cond delay="275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flipV="1">
            <a:off x="0" y="124777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2562224" y="-114300"/>
            <a:ext cx="6124575" cy="2339102"/>
          </a:xfrm>
          <a:prstGeom prst="rect">
            <a:avLst/>
          </a:prstGeom>
          <a:noFill/>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Conclusion</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sp>
        <p:nvSpPr>
          <p:cNvPr id="6" name="TextBox 5"/>
          <p:cNvSpPr txBox="1"/>
          <p:nvPr/>
        </p:nvSpPr>
        <p:spPr>
          <a:xfrm>
            <a:off x="466725" y="1514475"/>
            <a:ext cx="10887075" cy="4247317"/>
          </a:xfrm>
          <a:prstGeom prst="rect">
            <a:avLst/>
          </a:prstGeom>
          <a:noFill/>
        </p:spPr>
        <p:txBody>
          <a:bodyPr wrap="square" rtlCol="0">
            <a:spAutoFit/>
          </a:bodyPr>
          <a:lstStyle/>
          <a:p>
            <a:r>
              <a:rPr lang="en-US" dirty="0" smtClean="0"/>
              <a:t>It is essential to analyze trends and insights provided by tools like Power BI. These tools offer valuable information on Sales history ,estimated monthly sales ,estimated yearly sales ,Item trends ,competition levels.</a:t>
            </a:r>
          </a:p>
          <a:p>
            <a:endParaRPr lang="en-US" dirty="0"/>
          </a:p>
          <a:p>
            <a:r>
              <a:rPr lang="en-US" dirty="0" smtClean="0"/>
              <a:t>By Tracking sales trends and price fluctuations , sellers can identify profitable products for resale on Amazon</a:t>
            </a:r>
          </a:p>
          <a:p>
            <a:r>
              <a:rPr lang="en-US" dirty="0" smtClean="0"/>
              <a:t>Additionally ,Amazon display of sales data and to provide customers with relevant information to make informed </a:t>
            </a:r>
          </a:p>
          <a:p>
            <a:r>
              <a:rPr lang="en-US" dirty="0" smtClean="0"/>
              <a:t>Purchasing decisions.</a:t>
            </a:r>
          </a:p>
          <a:p>
            <a:endParaRPr lang="en-US" dirty="0"/>
          </a:p>
          <a:p>
            <a:r>
              <a:rPr lang="en-US" dirty="0" smtClean="0"/>
              <a:t>Sellers can leverage this data to enhance visibility ,give special offer and discount on item to attracts  more clients</a:t>
            </a:r>
          </a:p>
          <a:p>
            <a:r>
              <a:rPr lang="en-US" dirty="0" smtClean="0"/>
              <a:t>And improve increase sales and profits performance by highlighting the quality and popularity of their items .</a:t>
            </a:r>
          </a:p>
          <a:p>
            <a:endParaRPr lang="en-US" dirty="0"/>
          </a:p>
          <a:p>
            <a:r>
              <a:rPr lang="en-US" dirty="0" smtClean="0"/>
              <a:t>By interpreting these metrics over time and identifying trends ,sellers can optimize pricing strategies ,analyze ad </a:t>
            </a:r>
          </a:p>
          <a:p>
            <a:r>
              <a:rPr lang="en-US" dirty="0" smtClean="0"/>
              <a:t>Performance , and make data – driven decisions to improve sales and customer satisfaction.</a:t>
            </a:r>
          </a:p>
          <a:p>
            <a:endParaRPr lang="en-US" dirty="0"/>
          </a:p>
          <a:p>
            <a:r>
              <a:rPr lang="en-US" dirty="0" smtClean="0"/>
              <a:t>Utilizing external traffic sources like Facebook Ads  ,Instagram Ads can also help sellers increase visibility on Amazon ,diversify their business and build a customer base outside the platform.  </a:t>
            </a:r>
            <a:endParaRPr lang="en-US" dirty="0"/>
          </a:p>
        </p:txBody>
      </p:sp>
    </p:spTree>
    <p:extLst>
      <p:ext uri="{BB962C8B-B14F-4D97-AF65-F5344CB8AC3E}">
        <p14:creationId xmlns:p14="http://schemas.microsoft.com/office/powerpoint/2010/main" val="76927256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3000"/>
                                        <p:tgtEl>
                                          <p:spTgt spid="5"/>
                                        </p:tgtEl>
                                      </p:cBhvr>
                                    </p:animEffect>
                                  </p:childTnLst>
                                </p:cTn>
                              </p:par>
                            </p:childTnLst>
                          </p:cTn>
                        </p:par>
                        <p:par>
                          <p:cTn id="8" fill="hold">
                            <p:stCondLst>
                              <p:cond delay="30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73233" y="1242118"/>
            <a:ext cx="6404092" cy="3046988"/>
          </a:xfrm>
          <a:prstGeom prst="rect">
            <a:avLst/>
          </a:prstGeom>
          <a:noFill/>
          <a:scene3d>
            <a:camera prst="obliqueTopRight"/>
            <a:lightRig rig="threePt" dir="t"/>
          </a:scene3d>
        </p:spPr>
        <p:txBody>
          <a:bodyPr wrap="square" rtlCol="0">
            <a:spAutoFit/>
            <a:scene3d>
              <a:camera prst="obliqueTopRight"/>
              <a:lightRig rig="balanced" dir="t"/>
            </a:scene3d>
            <a:sp3d extrusionH="57150" prstMaterial="plastic">
              <a:bevelT w="57150" h="38100" prst="artDeco"/>
              <a:bevelB w="50800" h="38100" prst="riblet"/>
            </a:sp3d>
          </a:bodyPr>
          <a:lstStyle/>
          <a:p>
            <a:pPr algn="ctr"/>
            <a:r>
              <a:rPr lang="en-US" sz="9600" b="1" dirty="0" smtClean="0">
                <a:ln w="13462" cap="flat">
                  <a:solidFill>
                    <a:schemeClr val="tx1"/>
                  </a:solidFill>
                  <a:prstDash val="solid"/>
                </a:ln>
                <a:gradFill>
                  <a:gsLst>
                    <a:gs pos="51000">
                      <a:srgbClr val="00B050"/>
                    </a:gs>
                    <a:gs pos="63000">
                      <a:srgbClr val="FF0000"/>
                    </a:gs>
                    <a:gs pos="100000">
                      <a:srgbClr val="00B050"/>
                    </a:gs>
                    <a:gs pos="18000">
                      <a:srgbClr val="FF0000"/>
                    </a:gs>
                  </a:gsLst>
                  <a:path path="circle">
                    <a:fillToRect l="100000" t="100000"/>
                  </a:path>
                </a:gradFill>
                <a:effectLst>
                  <a:outerShdw blurRad="50800" dist="38100" dir="5400000" algn="t" rotWithShape="0">
                    <a:prstClr val="black">
                      <a:alpha val="40000"/>
                    </a:prstClr>
                  </a:outerShdw>
                  <a:reflection blurRad="6350" stA="55000" endA="300" endPos="45500" dir="5400000" sy="-100000" algn="bl" rotWithShape="0"/>
                </a:effectLst>
              </a:rPr>
              <a:t>Thank</a:t>
            </a:r>
          </a:p>
          <a:p>
            <a:pPr algn="ctr"/>
            <a:r>
              <a:rPr lang="en-US" sz="9600" b="1" dirty="0" smtClean="0">
                <a:ln w="13462" cap="flat">
                  <a:solidFill>
                    <a:schemeClr val="tx1"/>
                  </a:solidFill>
                  <a:prstDash val="solid"/>
                </a:ln>
                <a:gradFill>
                  <a:gsLst>
                    <a:gs pos="51000">
                      <a:srgbClr val="00B050"/>
                    </a:gs>
                    <a:gs pos="63000">
                      <a:srgbClr val="FF0000"/>
                    </a:gs>
                    <a:gs pos="100000">
                      <a:srgbClr val="00B050"/>
                    </a:gs>
                    <a:gs pos="18000">
                      <a:srgbClr val="FF0000"/>
                    </a:gs>
                  </a:gsLst>
                  <a:path path="circle">
                    <a:fillToRect l="100000" t="100000"/>
                  </a:path>
                </a:gradFill>
                <a:effectLst>
                  <a:outerShdw blurRad="50800" dist="38100" dir="5400000" algn="t" rotWithShape="0">
                    <a:prstClr val="black">
                      <a:alpha val="40000"/>
                    </a:prstClr>
                  </a:outerShdw>
                  <a:reflection blurRad="6350" stA="55000" endA="300" endPos="45500" dir="5400000" sy="-100000" algn="bl" rotWithShape="0"/>
                </a:effectLst>
              </a:rPr>
              <a:t> you!</a:t>
            </a:r>
            <a:endParaRPr lang="en-US" sz="8000" b="1" dirty="0" smtClean="0">
              <a:ln w="13462" cap="flat">
                <a:solidFill>
                  <a:schemeClr val="tx1"/>
                </a:solidFill>
                <a:prstDash val="solid"/>
              </a:ln>
              <a:gradFill>
                <a:gsLst>
                  <a:gs pos="51000">
                    <a:srgbClr val="00B050"/>
                  </a:gs>
                  <a:gs pos="63000">
                    <a:srgbClr val="FF0000"/>
                  </a:gs>
                  <a:gs pos="100000">
                    <a:srgbClr val="00B050"/>
                  </a:gs>
                  <a:gs pos="18000">
                    <a:srgbClr val="FF0000"/>
                  </a:gs>
                </a:gsLst>
                <a:path path="circle">
                  <a:fillToRect l="100000" t="100000"/>
                </a:path>
              </a:gradFill>
              <a:effectLst>
                <a:outerShdw blurRad="50800" dist="38100" dir="5400000" algn="t" rotWithShape="0">
                  <a:prstClr val="black">
                    <a:alpha val="40000"/>
                  </a:prstClr>
                </a:outerShdw>
                <a:reflection blurRad="6350" stA="55000" endA="300" endPos="45500" dir="5400000" sy="-100000" algn="bl" rotWithShape="0"/>
              </a:effectLst>
            </a:endParaRPr>
          </a:p>
        </p:txBody>
      </p:sp>
    </p:spTree>
    <p:extLst>
      <p:ext uri="{BB962C8B-B14F-4D97-AF65-F5344CB8AC3E}">
        <p14:creationId xmlns:p14="http://schemas.microsoft.com/office/powerpoint/2010/main" val="274777186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 calcmode="lin" valueType="num">
                                      <p:cBhvr>
                                        <p:cTn id="9" dur="2000" fill="hold"/>
                                        <p:tgtEl>
                                          <p:spTgt spid="4"/>
                                        </p:tgtEl>
                                        <p:attrNameLst>
                                          <p:attrName>style.rotation</p:attrName>
                                        </p:attrNameLst>
                                      </p:cBhvr>
                                      <p:tavLst>
                                        <p:tav tm="0">
                                          <p:val>
                                            <p:fltVal val="90"/>
                                          </p:val>
                                        </p:tav>
                                        <p:tav tm="100000">
                                          <p:val>
                                            <p:fltVal val="0"/>
                                          </p:val>
                                        </p:tav>
                                      </p:tavLst>
                                    </p:anim>
                                    <p:animEffect transition="in" filter="fade">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523876" y="0"/>
            <a:ext cx="6124575" cy="2339102"/>
          </a:xfrm>
          <a:prstGeom prst="rect">
            <a:avLst/>
          </a:prstGeom>
          <a:noFill/>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Content</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sp>
        <p:nvSpPr>
          <p:cNvPr id="6" name="TextBox 5"/>
          <p:cNvSpPr txBox="1"/>
          <p:nvPr/>
        </p:nvSpPr>
        <p:spPr>
          <a:xfrm>
            <a:off x="514350" y="1571625"/>
            <a:ext cx="8305800" cy="4524315"/>
          </a:xfrm>
          <a:prstGeom prst="rect">
            <a:avLst/>
          </a:prstGeom>
          <a:noFill/>
        </p:spPr>
        <p:txBody>
          <a:bodyPr wrap="square" rtlCol="0">
            <a:spAutoFit/>
          </a:bodyPr>
          <a:lstStyle/>
          <a:p>
            <a:pPr marL="285750" indent="-285750">
              <a:buFont typeface="Wingdings" panose="05000000000000000000" pitchFamily="2" charset="2"/>
              <a:buChar char="Ø"/>
            </a:pPr>
            <a:r>
              <a:rPr lang="en-US" sz="3200" dirty="0" smtClean="0"/>
              <a:t>Introduction</a:t>
            </a:r>
          </a:p>
          <a:p>
            <a:pPr marL="285750" indent="-285750">
              <a:buFont typeface="Wingdings" panose="05000000000000000000" pitchFamily="2" charset="2"/>
              <a:buChar char="Ø"/>
            </a:pPr>
            <a:r>
              <a:rPr lang="en-US" sz="3200" dirty="0" smtClean="0"/>
              <a:t>Objective</a:t>
            </a:r>
          </a:p>
          <a:p>
            <a:pPr marL="285750" indent="-285750">
              <a:buFont typeface="Wingdings" panose="05000000000000000000" pitchFamily="2" charset="2"/>
              <a:buChar char="Ø"/>
            </a:pPr>
            <a:r>
              <a:rPr lang="en-US" sz="3200" dirty="0" smtClean="0"/>
              <a:t>Details of Data</a:t>
            </a:r>
          </a:p>
          <a:p>
            <a:pPr marL="285750" indent="-285750">
              <a:buFont typeface="Wingdings" panose="05000000000000000000" pitchFamily="2" charset="2"/>
              <a:buChar char="Ø"/>
            </a:pPr>
            <a:r>
              <a:rPr lang="en-US" sz="3200" dirty="0" smtClean="0"/>
              <a:t>Main KPIs</a:t>
            </a:r>
          </a:p>
          <a:p>
            <a:pPr marL="285750" indent="-285750">
              <a:buFont typeface="Wingdings" panose="05000000000000000000" pitchFamily="2" charset="2"/>
              <a:buChar char="Ø"/>
            </a:pPr>
            <a:r>
              <a:rPr lang="en-US" sz="3200" dirty="0" smtClean="0"/>
              <a:t>My Design</a:t>
            </a:r>
          </a:p>
          <a:p>
            <a:pPr marL="285750" indent="-285750">
              <a:buFont typeface="Wingdings" panose="05000000000000000000" pitchFamily="2" charset="2"/>
              <a:buChar char="Ø"/>
            </a:pPr>
            <a:r>
              <a:rPr lang="en-US" sz="3200" dirty="0" smtClean="0"/>
              <a:t>Dashboard with Video formatting</a:t>
            </a:r>
          </a:p>
          <a:p>
            <a:pPr marL="285750" indent="-285750">
              <a:buFont typeface="Wingdings" panose="05000000000000000000" pitchFamily="2" charset="2"/>
              <a:buChar char="Ø"/>
            </a:pPr>
            <a:r>
              <a:rPr lang="en-US" sz="3200" dirty="0" smtClean="0"/>
              <a:t>Technology Use</a:t>
            </a:r>
          </a:p>
          <a:p>
            <a:pPr marL="285750" indent="-285750">
              <a:buFont typeface="Wingdings" panose="05000000000000000000" pitchFamily="2" charset="2"/>
              <a:buChar char="Ø"/>
            </a:pPr>
            <a:r>
              <a:rPr lang="en-US" sz="3200" dirty="0" smtClean="0"/>
              <a:t>Conclusion</a:t>
            </a:r>
          </a:p>
          <a:p>
            <a:pPr marL="285750" indent="-285750">
              <a:buFont typeface="Wingdings" panose="05000000000000000000" pitchFamily="2" charset="2"/>
              <a:buChar char="Ø"/>
            </a:pPr>
            <a:endParaRPr lang="en-US" sz="3200" dirty="0"/>
          </a:p>
        </p:txBody>
      </p:sp>
      <p:cxnSp>
        <p:nvCxnSpPr>
          <p:cNvPr id="8" name="Straight Connector 7"/>
          <p:cNvCxnSpPr/>
          <p:nvPr/>
        </p:nvCxnSpPr>
        <p:spPr>
          <a:xfrm flipV="1">
            <a:off x="0" y="124777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482540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95549" y="-76200"/>
            <a:ext cx="6124575" cy="2339102"/>
          </a:xfrm>
          <a:prstGeom prst="rect">
            <a:avLst/>
          </a:prstGeom>
          <a:noFill/>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Introduction</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cxnSp>
        <p:nvCxnSpPr>
          <p:cNvPr id="5" name="Straight Connector 4"/>
          <p:cNvCxnSpPr/>
          <p:nvPr/>
        </p:nvCxnSpPr>
        <p:spPr>
          <a:xfrm flipV="1">
            <a:off x="0" y="124777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295275" y="1495424"/>
            <a:ext cx="11553825" cy="489364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 </a:t>
            </a:r>
            <a:r>
              <a:rPr lang="en-US" sz="2400" dirty="0" smtClean="0"/>
              <a:t>Amazon was founded on July 5,1994, by Jeff Bezos in Bellevue , Washington as an Online </a:t>
            </a:r>
          </a:p>
          <a:p>
            <a:r>
              <a:rPr lang="en-US" sz="2400" dirty="0"/>
              <a:t> </a:t>
            </a:r>
            <a:r>
              <a:rPr lang="en-US" sz="2400" dirty="0" smtClean="0"/>
              <a:t>    marketplace.</a:t>
            </a:r>
          </a:p>
          <a:p>
            <a:pPr marL="342900" indent="-342900">
              <a:buFont typeface="Wingdings" panose="05000000000000000000" pitchFamily="2" charset="2"/>
              <a:buChar char="q"/>
            </a:pPr>
            <a:r>
              <a:rPr lang="en-US" sz="2400" dirty="0" smtClean="0"/>
              <a:t> Amazon has expanded its offerings to include various products and services.</a:t>
            </a:r>
          </a:p>
          <a:p>
            <a:pPr marL="342900" indent="-342900">
              <a:buFont typeface="Wingdings" panose="05000000000000000000" pitchFamily="2" charset="2"/>
              <a:buChar char="q"/>
            </a:pPr>
            <a:r>
              <a:rPr lang="en-US" sz="2400" dirty="0" smtClean="0"/>
              <a:t>In 2016,Amazon introduced a private label selling snack food items.</a:t>
            </a:r>
          </a:p>
          <a:p>
            <a:pPr marL="342900" indent="-342900">
              <a:buFont typeface="Wingdings" panose="05000000000000000000" pitchFamily="2" charset="2"/>
              <a:buChar char="q"/>
            </a:pPr>
            <a:r>
              <a:rPr lang="en-US" sz="2400" dirty="0" smtClean="0"/>
              <a:t>In 2019,it started offering milk delivery services.</a:t>
            </a:r>
          </a:p>
          <a:p>
            <a:pPr marL="342900" indent="-342900">
              <a:buFont typeface="Wingdings" panose="05000000000000000000" pitchFamily="2" charset="2"/>
              <a:buChar char="q"/>
            </a:pPr>
            <a:r>
              <a:rPr lang="en-US" sz="2400" dirty="0" smtClean="0"/>
              <a:t>Amazon is known for its customer –focused approach and has become a popular platform for both sellers and shoppers.</a:t>
            </a:r>
          </a:p>
          <a:p>
            <a:pPr marL="342900" indent="-342900">
              <a:buFont typeface="Wingdings" panose="05000000000000000000" pitchFamily="2" charset="2"/>
              <a:buChar char="q"/>
            </a:pPr>
            <a:r>
              <a:rPr lang="en-US" sz="2400" dirty="0" smtClean="0"/>
              <a:t>Amazon offered paid subscription service that provides users with various benefits such as same , one - or two day delivery of goods, streaming music ,video , e-books , gaming Prime Video  and grocery shopping services.</a:t>
            </a:r>
          </a:p>
          <a:p>
            <a:pPr marL="342900" indent="-342900">
              <a:buFont typeface="Wingdings" panose="05000000000000000000" pitchFamily="2" charset="2"/>
              <a:buChar char="q"/>
            </a:pPr>
            <a:r>
              <a:rPr lang="en-US" sz="2400" dirty="0" smtClean="0"/>
              <a:t>Amazon Prime Video offers a subscription video on demand streaming service with a wide range of content available to users.</a:t>
            </a:r>
          </a:p>
          <a:p>
            <a:r>
              <a:rPr lang="en-US" sz="2400" dirty="0" smtClean="0"/>
              <a:t> </a:t>
            </a:r>
            <a:endParaRPr lang="en-US" sz="2400" dirty="0"/>
          </a:p>
        </p:txBody>
      </p:sp>
    </p:spTree>
    <p:extLst>
      <p:ext uri="{BB962C8B-B14F-4D97-AF65-F5344CB8AC3E}">
        <p14:creationId xmlns:p14="http://schemas.microsoft.com/office/powerpoint/2010/main" val="325502947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par>
                          <p:cTn id="8" fill="hold">
                            <p:stCondLst>
                              <p:cond delay="20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7449" y="-190500"/>
            <a:ext cx="6124575" cy="2339102"/>
          </a:xfrm>
          <a:prstGeom prst="rect">
            <a:avLst/>
          </a:prstGeom>
          <a:noFill/>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Objective</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cxnSp>
        <p:nvCxnSpPr>
          <p:cNvPr id="5" name="Straight Connector 4"/>
          <p:cNvCxnSpPr/>
          <p:nvPr/>
        </p:nvCxnSpPr>
        <p:spPr>
          <a:xfrm flipV="1">
            <a:off x="0" y="124777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400050" y="1485899"/>
            <a:ext cx="11449050" cy="3354765"/>
          </a:xfrm>
          <a:prstGeom prst="rect">
            <a:avLst/>
          </a:prstGeom>
          <a:noFill/>
        </p:spPr>
        <p:txBody>
          <a:bodyPr wrap="square" rtlCol="0">
            <a:spAutoFit/>
          </a:bodyPr>
          <a:lstStyle/>
          <a:p>
            <a:pPr algn="ctr"/>
            <a:r>
              <a:rPr lang="en-US" sz="2800" dirty="0" smtClean="0"/>
              <a:t>Sales Management has gained importance to meet increasing competition and the needs for improved method of distribution to reduce cost and to increase profits. Sales Management today is the most important function in a  </a:t>
            </a:r>
          </a:p>
          <a:p>
            <a:pPr algn="ctr"/>
            <a:r>
              <a:rPr lang="en-US" sz="2800" dirty="0" smtClean="0"/>
              <a:t>Commerical and business enterprise.</a:t>
            </a:r>
          </a:p>
          <a:p>
            <a:pPr algn="ctr"/>
            <a:endParaRPr lang="en-US" sz="2800" dirty="0"/>
          </a:p>
          <a:p>
            <a:r>
              <a:rPr lang="en-US" sz="2400" dirty="0" smtClean="0"/>
              <a:t>Do ETL : Extract – Transform – Load Some Amazon Dataset</a:t>
            </a:r>
          </a:p>
          <a:p>
            <a:r>
              <a:rPr lang="en-US" sz="2400" dirty="0" smtClean="0"/>
              <a:t>Sales –trend -&gt; month_wise , year_wise , yearly_month-wise</a:t>
            </a:r>
          </a:p>
          <a:p>
            <a:endParaRPr lang="en-US" sz="2400" dirty="0" smtClean="0"/>
          </a:p>
        </p:txBody>
      </p:sp>
    </p:spTree>
    <p:extLst>
      <p:ext uri="{BB962C8B-B14F-4D97-AF65-F5344CB8AC3E}">
        <p14:creationId xmlns:p14="http://schemas.microsoft.com/office/powerpoint/2010/main" val="343255356"/>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par>
                          <p:cTn id="8" fill="hold">
                            <p:stCondLst>
                              <p:cond delay="10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876" y="-85725"/>
            <a:ext cx="12715876" cy="2339102"/>
          </a:xfrm>
          <a:prstGeom prst="rect">
            <a:avLst/>
          </a:prstGeom>
          <a:noFill/>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Details of Data</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cxnSp>
        <p:nvCxnSpPr>
          <p:cNvPr id="5" name="Straight Connector 4"/>
          <p:cNvCxnSpPr/>
          <p:nvPr/>
        </p:nvCxnSpPr>
        <p:spPr>
          <a:xfrm flipV="1">
            <a:off x="0" y="124777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graphicFrame>
        <p:nvGraphicFramePr>
          <p:cNvPr id="8" name="Chart 7"/>
          <p:cNvGraphicFramePr/>
          <p:nvPr>
            <p:extLst>
              <p:ext uri="{D42A27DB-BD31-4B8C-83A1-F6EECF244321}">
                <p14:modId xmlns:p14="http://schemas.microsoft.com/office/powerpoint/2010/main" val="2690324296"/>
              </p:ext>
            </p:extLst>
          </p:nvPr>
        </p:nvGraphicFramePr>
        <p:xfrm>
          <a:off x="107949" y="2339102"/>
          <a:ext cx="6483351" cy="33718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402239005"/>
              </p:ext>
            </p:extLst>
          </p:nvPr>
        </p:nvGraphicFramePr>
        <p:xfrm>
          <a:off x="6796088" y="2339102"/>
          <a:ext cx="5272088" cy="33718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0622384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735496022"/>
              </p:ext>
            </p:extLst>
          </p:nvPr>
        </p:nvGraphicFramePr>
        <p:xfrm>
          <a:off x="1050924" y="1409701"/>
          <a:ext cx="10093326" cy="5362574"/>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390526" y="-180975"/>
            <a:ext cx="12715876" cy="2339102"/>
          </a:xfrm>
          <a:prstGeom prst="rect">
            <a:avLst/>
          </a:prstGeom>
          <a:noFill/>
          <a:scene3d>
            <a:camera prst="perspectiveFront"/>
            <a:lightRig rig="threePt" dir="t"/>
          </a:scene3d>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Details of Data</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cxnSp>
        <p:nvCxnSpPr>
          <p:cNvPr id="8" name="Straight Connector 7"/>
          <p:cNvCxnSpPr/>
          <p:nvPr/>
        </p:nvCxnSpPr>
        <p:spPr>
          <a:xfrm flipV="1">
            <a:off x="1587" y="969526"/>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753733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8924" y="-114300"/>
            <a:ext cx="6124575" cy="2339102"/>
          </a:xfrm>
          <a:prstGeom prst="rect">
            <a:avLst/>
          </a:prstGeom>
          <a:noFill/>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Main KPIs</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cxnSp>
        <p:nvCxnSpPr>
          <p:cNvPr id="5" name="Straight Connector 4"/>
          <p:cNvCxnSpPr/>
          <p:nvPr/>
        </p:nvCxnSpPr>
        <p:spPr>
          <a:xfrm flipV="1">
            <a:off x="0" y="124777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257175" y="1476376"/>
            <a:ext cx="9896475" cy="3662541"/>
          </a:xfrm>
          <a:prstGeom prst="rect">
            <a:avLst/>
          </a:prstGeom>
          <a:noFill/>
        </p:spPr>
        <p:txBody>
          <a:bodyPr wrap="square" rtlCol="0">
            <a:spAutoFit/>
          </a:bodyPr>
          <a:lstStyle/>
          <a:p>
            <a:r>
              <a:rPr lang="en-US" sz="2800" dirty="0" smtClean="0">
                <a:ln w="0"/>
                <a:solidFill>
                  <a:srgbClr val="FF0000"/>
                </a:solidFill>
                <a:effectLst>
                  <a:outerShdw blurRad="38100" dist="19050" dir="2700000" algn="tl" rotWithShape="0">
                    <a:schemeClr val="dk1">
                      <a:alpha val="40000"/>
                    </a:schemeClr>
                  </a:outerShdw>
                </a:effectLst>
              </a:rPr>
              <a:t>Revenue</a:t>
            </a:r>
            <a:r>
              <a:rPr lang="en-US" sz="2800" dirty="0" smtClean="0">
                <a:ln w="0"/>
                <a:effectLst>
                  <a:outerShdw blurRad="38100" dist="19050" dir="2700000" algn="tl" rotWithShape="0">
                    <a:schemeClr val="dk1">
                      <a:alpha val="40000"/>
                    </a:schemeClr>
                  </a:outerShdw>
                </a:effectLst>
              </a:rPr>
              <a:t> :</a:t>
            </a:r>
            <a:r>
              <a:rPr lang="en-US" sz="2400" dirty="0" smtClean="0">
                <a:ln w="0"/>
                <a:effectLst>
                  <a:outerShdw blurRad="38100" dist="19050" dir="2700000" algn="tl" rotWithShape="0">
                    <a:schemeClr val="dk1">
                      <a:alpha val="40000"/>
                    </a:schemeClr>
                  </a:outerShdw>
                </a:effectLst>
              </a:rPr>
              <a:t>It is a crucial financial money a company earns before deducting expenses.</a:t>
            </a:r>
            <a:endParaRPr lang="en-US" sz="2800" dirty="0">
              <a:ln w="0"/>
              <a:effectLst>
                <a:outerShdw blurRad="38100" dist="19050" dir="2700000" algn="tl" rotWithShape="0">
                  <a:schemeClr val="dk1">
                    <a:alpha val="40000"/>
                  </a:schemeClr>
                </a:outerShdw>
              </a:effectLst>
            </a:endParaRPr>
          </a:p>
          <a:p>
            <a:r>
              <a:rPr lang="en-US" sz="2800" dirty="0" smtClean="0">
                <a:ln w="0"/>
                <a:solidFill>
                  <a:srgbClr val="FF0000"/>
                </a:solidFill>
                <a:effectLst>
                  <a:outerShdw blurRad="38100" dist="19050" dir="2700000" algn="tl" rotWithShape="0">
                    <a:schemeClr val="dk1">
                      <a:alpha val="40000"/>
                    </a:schemeClr>
                  </a:outerShdw>
                </a:effectLst>
              </a:rPr>
              <a:t>Cost </a:t>
            </a:r>
            <a:r>
              <a:rPr lang="en-US" sz="2800" dirty="0" smtClean="0">
                <a:ln w="0"/>
                <a:effectLst>
                  <a:outerShdw blurRad="38100" dist="19050" dir="2700000" algn="tl" rotWithShape="0">
                    <a:schemeClr val="dk1">
                      <a:alpha val="40000"/>
                    </a:schemeClr>
                  </a:outerShdw>
                </a:effectLst>
              </a:rPr>
              <a:t>: </a:t>
            </a:r>
            <a:r>
              <a:rPr lang="en-US" sz="2400" dirty="0" smtClean="0">
                <a:ln w="0"/>
                <a:effectLst>
                  <a:outerShdw blurRad="38100" dist="19050" dir="2700000" algn="tl" rotWithShape="0">
                    <a:schemeClr val="dk1">
                      <a:alpha val="40000"/>
                    </a:schemeClr>
                  </a:outerShdw>
                </a:effectLst>
              </a:rPr>
              <a:t>Total Cost of all items to need a particular amount of money in order to buy or do something.</a:t>
            </a:r>
            <a:endParaRPr lang="en-US" sz="2800" dirty="0">
              <a:ln w="0"/>
              <a:effectLst>
                <a:outerShdw blurRad="38100" dist="19050" dir="2700000" algn="tl" rotWithShape="0">
                  <a:schemeClr val="dk1">
                    <a:alpha val="40000"/>
                  </a:schemeClr>
                </a:outerShdw>
              </a:effectLst>
            </a:endParaRPr>
          </a:p>
          <a:p>
            <a:r>
              <a:rPr lang="en-US" sz="2800" dirty="0" smtClean="0">
                <a:ln w="0"/>
                <a:solidFill>
                  <a:srgbClr val="FF0000"/>
                </a:solidFill>
                <a:effectLst>
                  <a:outerShdw blurRad="38100" dist="19050" dir="2700000" algn="tl" rotWithShape="0">
                    <a:schemeClr val="dk1">
                      <a:alpha val="40000"/>
                    </a:schemeClr>
                  </a:outerShdw>
                </a:effectLst>
              </a:rPr>
              <a:t>Profit</a:t>
            </a:r>
            <a:r>
              <a:rPr lang="en-US" sz="2800" dirty="0" smtClean="0">
                <a:ln w="0"/>
                <a:effectLst>
                  <a:outerShdw blurRad="38100" dist="19050" dir="2700000" algn="tl" rotWithShape="0">
                    <a:schemeClr val="dk1">
                      <a:alpha val="40000"/>
                    </a:schemeClr>
                  </a:outerShdw>
                </a:effectLst>
              </a:rPr>
              <a:t> : </a:t>
            </a:r>
            <a:r>
              <a:rPr lang="en-US" sz="2400" dirty="0" smtClean="0">
                <a:ln w="0"/>
                <a:effectLst>
                  <a:outerShdw blurRad="38100" dist="19050" dir="2700000" algn="tl" rotWithShape="0">
                    <a:schemeClr val="dk1">
                      <a:alpha val="40000"/>
                    </a:schemeClr>
                  </a:outerShdw>
                </a:effectLst>
              </a:rPr>
              <a:t>Profit is the financial gain a business makes after deducting all expenses from its revenue.</a:t>
            </a:r>
          </a:p>
          <a:p>
            <a:r>
              <a:rPr lang="en-US" sz="2800" dirty="0" smtClean="0">
                <a:ln w="0"/>
                <a:solidFill>
                  <a:srgbClr val="FF0000"/>
                </a:solidFill>
                <a:effectLst>
                  <a:outerShdw blurRad="38100" dist="19050" dir="2700000" algn="tl" rotWithShape="0">
                    <a:schemeClr val="dk1">
                      <a:alpha val="40000"/>
                    </a:schemeClr>
                  </a:outerShdw>
                </a:effectLst>
              </a:rPr>
              <a:t>Profit Margin </a:t>
            </a:r>
            <a:r>
              <a:rPr lang="en-US" sz="2400" dirty="0" smtClean="0">
                <a:ln w="0"/>
                <a:effectLst>
                  <a:outerShdw blurRad="38100" dist="19050" dir="2700000" algn="tl" rotWithShape="0">
                    <a:schemeClr val="dk1">
                      <a:alpha val="40000"/>
                    </a:schemeClr>
                  </a:outerShdw>
                </a:effectLst>
              </a:rPr>
              <a:t>: Profit Margin is a crucial financial metric that indicates a company profitability by measuring the percentage of profit earned in a relation to its revenue.</a:t>
            </a:r>
            <a:endParaRPr lang="en-US"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4715927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ppt_w</p:attrName>
                                        </p:attrNameLst>
                                      </p:cBhvr>
                                      <p:tavLst>
                                        <p:tav tm="0">
                                          <p:val>
                                            <p:fltVal val="0"/>
                                          </p:val>
                                        </p:tav>
                                        <p:tav tm="100000">
                                          <p:val>
                                            <p:strVal val="#ppt_w"/>
                                          </p:val>
                                        </p:tav>
                                      </p:tavLst>
                                    </p:anim>
                                    <p:anim calcmode="lin" valueType="num">
                                      <p:cBhvr>
                                        <p:cTn id="8" dur="2000" fill="hold"/>
                                        <p:tgtEl>
                                          <p:spTgt spid="4"/>
                                        </p:tgtEl>
                                        <p:attrNameLst>
                                          <p:attrName>ppt_h</p:attrName>
                                        </p:attrNameLst>
                                      </p:cBhvr>
                                      <p:tavLst>
                                        <p:tav tm="0">
                                          <p:val>
                                            <p:fltVal val="0"/>
                                          </p:val>
                                        </p:tav>
                                        <p:tav tm="100000">
                                          <p:val>
                                            <p:strVal val="#ppt_h"/>
                                          </p:val>
                                        </p:tav>
                                      </p:tavLst>
                                    </p:anim>
                                    <p:animEffect transition="in" filter="fade">
                                      <p:cBhvr>
                                        <p:cTn id="9" dur="2000"/>
                                        <p:tgtEl>
                                          <p:spTgt spid="4"/>
                                        </p:tgtEl>
                                      </p:cBhvr>
                                    </p:animEffect>
                                  </p:childTnLst>
                                </p:cTn>
                              </p:par>
                            </p:childTnLst>
                          </p:cTn>
                        </p:par>
                        <p:par>
                          <p:cTn id="10" fill="hold">
                            <p:stCondLst>
                              <p:cond delay="2000"/>
                            </p:stCondLst>
                            <p:childTnLst>
                              <p:par>
                                <p:cTn id="11" presetID="14" presetClass="entr" presetSubtype="1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799" y="-199097"/>
            <a:ext cx="6124575" cy="2339102"/>
          </a:xfrm>
          <a:prstGeom prst="rect">
            <a:avLst/>
          </a:prstGeom>
          <a:noFill/>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My Design</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cxnSp>
        <p:nvCxnSpPr>
          <p:cNvPr id="5" name="Straight Connector 4"/>
          <p:cNvCxnSpPr/>
          <p:nvPr/>
        </p:nvCxnSpPr>
        <p:spPr>
          <a:xfrm flipV="1">
            <a:off x="0" y="124777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2609"/>
            <a:ext cx="3703641" cy="216426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1661" y="1403556"/>
            <a:ext cx="2070339" cy="296809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615" y="1333092"/>
            <a:ext cx="2655673" cy="201283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3641" y="4527439"/>
            <a:ext cx="8383484" cy="2235309"/>
          </a:xfrm>
          <a:prstGeom prst="rect">
            <a:avLst/>
          </a:prstGeom>
        </p:spPr>
      </p:pic>
      <p:sp>
        <p:nvSpPr>
          <p:cNvPr id="12" name="TextBox 11"/>
          <p:cNvSpPr txBox="1"/>
          <p:nvPr/>
        </p:nvSpPr>
        <p:spPr>
          <a:xfrm>
            <a:off x="3808833" y="1425729"/>
            <a:ext cx="2314575" cy="914401"/>
          </a:xfrm>
          <a:prstGeom prst="rect">
            <a:avLst/>
          </a:prstGeom>
          <a:solidFill>
            <a:schemeClr val="bg1">
              <a:lumMod val="65000"/>
            </a:schemeClr>
          </a:solidFill>
          <a:ln>
            <a:solidFill>
              <a:schemeClr val="tx1"/>
            </a:solidFill>
          </a:ln>
        </p:spPr>
        <p:txBody>
          <a:bodyPr wrap="square" rtlCol="0">
            <a:spAutoFit/>
          </a:bodyPr>
          <a:lstStyle/>
          <a:p>
            <a:r>
              <a:rPr lang="en-US" dirty="0" smtClean="0"/>
              <a:t>We can determine Year wise item sales by Ribbon chart</a:t>
            </a:r>
            <a:endParaRPr lang="en-US" dirty="0"/>
          </a:p>
        </p:txBody>
      </p:sp>
      <p:cxnSp>
        <p:nvCxnSpPr>
          <p:cNvPr id="14" name="Elbow Connector 13"/>
          <p:cNvCxnSpPr/>
          <p:nvPr/>
        </p:nvCxnSpPr>
        <p:spPr>
          <a:xfrm>
            <a:off x="3362553" y="1600197"/>
            <a:ext cx="563776" cy="48183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0800000" flipV="1">
            <a:off x="6114171" y="2490606"/>
            <a:ext cx="571500" cy="42517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90244" y="2440029"/>
            <a:ext cx="2305756" cy="923330"/>
          </a:xfrm>
          <a:prstGeom prst="rect">
            <a:avLst/>
          </a:prstGeom>
          <a:solidFill>
            <a:schemeClr val="bg1">
              <a:lumMod val="65000"/>
            </a:schemeClr>
          </a:solidFill>
          <a:ln>
            <a:solidFill>
              <a:schemeClr val="tx1"/>
            </a:solidFill>
          </a:ln>
        </p:spPr>
        <p:txBody>
          <a:bodyPr wrap="square" rtlCol="0">
            <a:spAutoFit/>
          </a:bodyPr>
          <a:lstStyle/>
          <a:p>
            <a:r>
              <a:rPr lang="en-US" dirty="0" smtClean="0"/>
              <a:t>We can determine total revenue by order Priority by Pie Chart</a:t>
            </a:r>
            <a:endParaRPr lang="en-US" dirty="0"/>
          </a:p>
        </p:txBody>
      </p:sp>
      <p:cxnSp>
        <p:nvCxnSpPr>
          <p:cNvPr id="27" name="Elbow Connector 26"/>
          <p:cNvCxnSpPr/>
          <p:nvPr/>
        </p:nvCxnSpPr>
        <p:spPr>
          <a:xfrm rot="10800000" flipV="1">
            <a:off x="9978786" y="1841112"/>
            <a:ext cx="377614" cy="1511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16200000">
            <a:off x="8663217" y="1651156"/>
            <a:ext cx="1621971" cy="954107"/>
          </a:xfrm>
          <a:prstGeom prst="rect">
            <a:avLst/>
          </a:prstGeom>
          <a:solidFill>
            <a:schemeClr val="bg1">
              <a:lumMod val="65000"/>
            </a:schemeClr>
          </a:solidFill>
          <a:ln>
            <a:solidFill>
              <a:schemeClr val="tx1"/>
            </a:solidFill>
          </a:ln>
        </p:spPr>
        <p:txBody>
          <a:bodyPr wrap="square" rtlCol="0">
            <a:spAutoFit/>
          </a:bodyPr>
          <a:lstStyle/>
          <a:p>
            <a:r>
              <a:rPr lang="en-US" sz="1400" dirty="0" smtClean="0"/>
              <a:t>We Can Determine Max Profit gain by Top 3 Item by Clustered Bar Chart</a:t>
            </a:r>
            <a:endParaRPr lang="en-US" sz="1400" dirty="0"/>
          </a:p>
        </p:txBody>
      </p:sp>
      <p:sp>
        <p:nvSpPr>
          <p:cNvPr id="39" name="TextBox 38"/>
          <p:cNvSpPr txBox="1"/>
          <p:nvPr/>
        </p:nvSpPr>
        <p:spPr>
          <a:xfrm>
            <a:off x="8519438" y="3417546"/>
            <a:ext cx="1836962" cy="954107"/>
          </a:xfrm>
          <a:prstGeom prst="rect">
            <a:avLst/>
          </a:prstGeom>
          <a:solidFill>
            <a:schemeClr val="bg1">
              <a:lumMod val="65000"/>
            </a:schemeClr>
          </a:solidFill>
          <a:ln>
            <a:solidFill>
              <a:schemeClr val="tx1"/>
            </a:solidFill>
          </a:ln>
        </p:spPr>
        <p:txBody>
          <a:bodyPr wrap="square" rtlCol="0">
            <a:spAutoFit/>
          </a:bodyPr>
          <a:lstStyle/>
          <a:p>
            <a:r>
              <a:rPr lang="en-US" sz="1400" dirty="0" smtClean="0"/>
              <a:t>We Can Determine Min Profit gain by bottom 3 Item by Clustered Bar Chart</a:t>
            </a:r>
            <a:endParaRPr lang="en-US" sz="1400" dirty="0"/>
          </a:p>
        </p:txBody>
      </p:sp>
      <p:cxnSp>
        <p:nvCxnSpPr>
          <p:cNvPr id="41" name="Elbow Connector 40"/>
          <p:cNvCxnSpPr/>
          <p:nvPr/>
        </p:nvCxnSpPr>
        <p:spPr>
          <a:xfrm rot="5400000">
            <a:off x="9674719" y="3063921"/>
            <a:ext cx="447227" cy="44665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rot="16200000" flipV="1">
            <a:off x="4527035" y="4414816"/>
            <a:ext cx="394731" cy="24765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768265" y="3504210"/>
            <a:ext cx="2420056" cy="830997"/>
          </a:xfrm>
          <a:prstGeom prst="rect">
            <a:avLst/>
          </a:prstGeom>
          <a:solidFill>
            <a:schemeClr val="bg1">
              <a:lumMod val="65000"/>
            </a:schemeClr>
          </a:solidFill>
          <a:ln>
            <a:solidFill>
              <a:schemeClr val="tx1"/>
            </a:solidFill>
          </a:ln>
        </p:spPr>
        <p:txBody>
          <a:bodyPr wrap="square" rtlCol="0">
            <a:spAutoFit/>
          </a:bodyPr>
          <a:lstStyle/>
          <a:p>
            <a:r>
              <a:rPr lang="en-US" sz="1600" dirty="0" smtClean="0"/>
              <a:t>We can determine total Revenue by item type with Stacked Column Chart</a:t>
            </a:r>
            <a:endParaRPr lang="en-US" sz="1600" dirty="0"/>
          </a:p>
        </p:txBody>
      </p:sp>
      <p:sp>
        <p:nvSpPr>
          <p:cNvPr id="53" name="TextBox 52"/>
          <p:cNvSpPr txBox="1"/>
          <p:nvPr/>
        </p:nvSpPr>
        <p:spPr>
          <a:xfrm>
            <a:off x="6244954" y="3487765"/>
            <a:ext cx="2197865" cy="830997"/>
          </a:xfrm>
          <a:prstGeom prst="rect">
            <a:avLst/>
          </a:prstGeom>
          <a:solidFill>
            <a:schemeClr val="bg1">
              <a:lumMod val="65000"/>
            </a:schemeClr>
          </a:solidFill>
          <a:ln>
            <a:solidFill>
              <a:schemeClr val="tx1"/>
            </a:solidFill>
          </a:ln>
        </p:spPr>
        <p:txBody>
          <a:bodyPr wrap="square" rtlCol="0">
            <a:spAutoFit/>
          </a:bodyPr>
          <a:lstStyle/>
          <a:p>
            <a:r>
              <a:rPr lang="en-US" sz="1600" dirty="0" smtClean="0"/>
              <a:t>We can determine total Revenue by Region with Clustered Bar Chart</a:t>
            </a:r>
            <a:endParaRPr lang="en-US" sz="1600" dirty="0"/>
          </a:p>
        </p:txBody>
      </p:sp>
      <p:cxnSp>
        <p:nvCxnSpPr>
          <p:cNvPr id="55" name="Elbow Connector 54"/>
          <p:cNvCxnSpPr/>
          <p:nvPr/>
        </p:nvCxnSpPr>
        <p:spPr>
          <a:xfrm rot="16200000" flipV="1">
            <a:off x="8030551" y="4180360"/>
            <a:ext cx="552450" cy="51826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98" y="4527439"/>
            <a:ext cx="3513044" cy="2275155"/>
          </a:xfrm>
          <a:prstGeom prst="rect">
            <a:avLst/>
          </a:prstGeom>
        </p:spPr>
      </p:pic>
      <p:sp>
        <p:nvSpPr>
          <p:cNvPr id="57" name="TextBox 56"/>
          <p:cNvSpPr txBox="1"/>
          <p:nvPr/>
        </p:nvSpPr>
        <p:spPr>
          <a:xfrm>
            <a:off x="257175" y="3586877"/>
            <a:ext cx="2924175" cy="923330"/>
          </a:xfrm>
          <a:prstGeom prst="rect">
            <a:avLst/>
          </a:prstGeom>
          <a:solidFill>
            <a:schemeClr val="bg1">
              <a:lumMod val="65000"/>
            </a:schemeClr>
          </a:solidFill>
          <a:ln>
            <a:solidFill>
              <a:schemeClr val="tx1"/>
            </a:solidFill>
          </a:ln>
        </p:spPr>
        <p:txBody>
          <a:bodyPr wrap="square" rtlCol="0">
            <a:spAutoFit/>
          </a:bodyPr>
          <a:lstStyle/>
          <a:p>
            <a:r>
              <a:rPr lang="en-US" dirty="0" smtClean="0"/>
              <a:t>We can Determine Total Revenue by sales channel by this Donut chart </a:t>
            </a:r>
            <a:endParaRPr lang="en-US" dirty="0"/>
          </a:p>
        </p:txBody>
      </p:sp>
      <p:cxnSp>
        <p:nvCxnSpPr>
          <p:cNvPr id="59" name="Elbow Connector 58"/>
          <p:cNvCxnSpPr/>
          <p:nvPr/>
        </p:nvCxnSpPr>
        <p:spPr>
          <a:xfrm rot="5400000" flipH="1" flipV="1">
            <a:off x="2519201" y="4443251"/>
            <a:ext cx="438472" cy="29527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59703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anim calcmode="lin" valueType="num">
                                      <p:cBhvr>
                                        <p:cTn id="8" dur="3000" fill="hold"/>
                                        <p:tgtEl>
                                          <p:spTgt spid="4"/>
                                        </p:tgtEl>
                                        <p:attrNameLst>
                                          <p:attrName>ppt_w</p:attrName>
                                        </p:attrNameLst>
                                      </p:cBhvr>
                                      <p:tavLst>
                                        <p:tav tm="0" fmla="#ppt_w*sin(2.5*pi*$)">
                                          <p:val>
                                            <p:fltVal val="0"/>
                                          </p:val>
                                        </p:tav>
                                        <p:tav tm="100000">
                                          <p:val>
                                            <p:fltVal val="1"/>
                                          </p:val>
                                        </p:tav>
                                      </p:tavLst>
                                    </p:anim>
                                    <p:anim calcmode="lin" valueType="num">
                                      <p:cBhvr>
                                        <p:cTn id="9" dur="3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99" y="1123478"/>
            <a:ext cx="3821545" cy="1130195"/>
          </a:xfrm>
          <a:prstGeom prst="rect">
            <a:avLst/>
          </a:prstGeom>
        </p:spPr>
      </p:pic>
      <p:sp>
        <p:nvSpPr>
          <p:cNvPr id="6" name="TextBox 5"/>
          <p:cNvSpPr txBox="1"/>
          <p:nvPr/>
        </p:nvSpPr>
        <p:spPr>
          <a:xfrm>
            <a:off x="2847974" y="-197167"/>
            <a:ext cx="6124575" cy="2339102"/>
          </a:xfrm>
          <a:prstGeom prst="rect">
            <a:avLst/>
          </a:prstGeom>
          <a:noFill/>
        </p:spPr>
        <p:txBody>
          <a:bodyPr wrap="square" rtlCol="0">
            <a:spAutoFit/>
            <a:scene3d>
              <a:camera prst="perspectiveAbove" fov="900000">
                <a:rot lat="21000000" lon="600000" rev="0"/>
              </a:camera>
              <a:lightRig rig="balanced" dir="t"/>
            </a:scene3d>
            <a:sp3d extrusionH="57150" prstMaterial="plastic">
              <a:bevelT w="57150" h="38100" prst="artDeco"/>
              <a:bevelB w="50800" h="38100" prst="riblet"/>
            </a:sp3d>
          </a:bodyPr>
          <a:lstStyle/>
          <a:p>
            <a:pPr algn="ctr"/>
            <a:r>
              <a:rPr lang="en-US" sz="8000" b="1" dirty="0" smtClean="0">
                <a:ln w="13462" cap="flat">
                  <a:solidFill>
                    <a:schemeClr val="tx1"/>
                  </a:solidFill>
                  <a:prstDash val="solid"/>
                </a:ln>
                <a:solidFill>
                  <a:srgbClr val="FF0000"/>
                </a:solidFill>
                <a:effectLst>
                  <a:glow rad="63500">
                    <a:schemeClr val="accent6">
                      <a:satMod val="175000"/>
                      <a:alpha val="50000"/>
                    </a:schemeClr>
                  </a:glow>
                  <a:outerShdw blurRad="50800" dist="38100" dir="5400000" algn="t" rotWithShape="0">
                    <a:prstClr val="black">
                      <a:alpha val="40000"/>
                    </a:prstClr>
                  </a:outerShdw>
                </a:effectLst>
              </a:rPr>
              <a:t>My Design</a:t>
            </a:r>
          </a:p>
          <a:p>
            <a:pPr algn="ctr"/>
            <a:endParaRPr lang="en-US" sz="6600" b="1" dirty="0" smtClean="0">
              <a:ln w="13462" cap="flat">
                <a:solidFill>
                  <a:schemeClr val="tx1"/>
                </a:solidFill>
                <a:prstDash val="solid"/>
              </a:ln>
              <a:solidFill>
                <a:srgbClr val="FF0000"/>
              </a:solidFill>
              <a:effectLst>
                <a:glow rad="63500">
                  <a:schemeClr val="accent6">
                    <a:satMod val="175000"/>
                    <a:alpha val="40000"/>
                  </a:schemeClr>
                </a:glow>
                <a:outerShdw blurRad="50800" dist="38100" dir="5400000" algn="t" rotWithShape="0">
                  <a:prstClr val="black">
                    <a:alpha val="40000"/>
                  </a:prstClr>
                </a:outerShdw>
              </a:effectLst>
            </a:endParaRPr>
          </a:p>
        </p:txBody>
      </p:sp>
      <p:cxnSp>
        <p:nvCxnSpPr>
          <p:cNvPr id="7" name="Straight Connector 6"/>
          <p:cNvCxnSpPr/>
          <p:nvPr/>
        </p:nvCxnSpPr>
        <p:spPr>
          <a:xfrm flipV="1">
            <a:off x="0" y="1095375"/>
            <a:ext cx="12192000" cy="19050"/>
          </a:xfrm>
          <a:prstGeom prst="line">
            <a:avLst/>
          </a:prstGeom>
          <a:ln w="25400">
            <a:prstDash val="sysDot"/>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99" y="4100512"/>
            <a:ext cx="3821545" cy="2762250"/>
          </a:xfrm>
          <a:prstGeom prst="rect">
            <a:avLst/>
          </a:prstGeom>
        </p:spPr>
      </p:pic>
      <p:cxnSp>
        <p:nvCxnSpPr>
          <p:cNvPr id="10" name="Elbow Connector 9"/>
          <p:cNvCxnSpPr/>
          <p:nvPr/>
        </p:nvCxnSpPr>
        <p:spPr>
          <a:xfrm rot="5400000">
            <a:off x="831962" y="2454412"/>
            <a:ext cx="307753" cy="14287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3700" y="2315586"/>
            <a:ext cx="3821544" cy="923330"/>
          </a:xfrm>
          <a:prstGeom prst="rect">
            <a:avLst/>
          </a:prstGeom>
          <a:solidFill>
            <a:schemeClr val="bg1">
              <a:lumMod val="65000"/>
            </a:schemeClr>
          </a:solidFill>
          <a:ln>
            <a:solidFill>
              <a:schemeClr val="tx1"/>
            </a:solidFill>
          </a:ln>
        </p:spPr>
        <p:txBody>
          <a:bodyPr wrap="square" rtlCol="0">
            <a:spAutoFit/>
          </a:bodyPr>
          <a:lstStyle/>
          <a:p>
            <a:r>
              <a:rPr lang="en-US" dirty="0" smtClean="0"/>
              <a:t>With the help of Slicer we can easily determine Specific or all  month and year data.</a:t>
            </a:r>
            <a:endParaRPr lang="en-US" dirty="0"/>
          </a:p>
        </p:txBody>
      </p:sp>
      <p:cxnSp>
        <p:nvCxnSpPr>
          <p:cNvPr id="13" name="Elbow Connector 12"/>
          <p:cNvCxnSpPr/>
          <p:nvPr/>
        </p:nvCxnSpPr>
        <p:spPr>
          <a:xfrm rot="16200000" flipH="1">
            <a:off x="2867025" y="2232723"/>
            <a:ext cx="304800" cy="1524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700" y="3162595"/>
            <a:ext cx="3821544" cy="923330"/>
          </a:xfrm>
          <a:prstGeom prst="rect">
            <a:avLst/>
          </a:prstGeom>
          <a:solidFill>
            <a:schemeClr val="bg1">
              <a:lumMod val="65000"/>
            </a:schemeClr>
          </a:solidFill>
          <a:ln>
            <a:solidFill>
              <a:schemeClr val="tx1"/>
            </a:solidFill>
          </a:ln>
        </p:spPr>
        <p:txBody>
          <a:bodyPr wrap="square" rtlCol="0">
            <a:spAutoFit/>
          </a:bodyPr>
          <a:lstStyle/>
          <a:p>
            <a:r>
              <a:rPr lang="en-US" dirty="0" smtClean="0"/>
              <a:t>We can determine which country and specific area have more sales by the help of Map chart </a:t>
            </a:r>
            <a:endParaRPr lang="en-US" dirty="0"/>
          </a:p>
        </p:txBody>
      </p:sp>
      <p:cxnSp>
        <p:nvCxnSpPr>
          <p:cNvPr id="19" name="Elbow Connector 18"/>
          <p:cNvCxnSpPr/>
          <p:nvPr/>
        </p:nvCxnSpPr>
        <p:spPr>
          <a:xfrm rot="5400000">
            <a:off x="881064" y="2189859"/>
            <a:ext cx="304801" cy="23812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5400000" flipH="1" flipV="1">
            <a:off x="3238500" y="3981450"/>
            <a:ext cx="361950" cy="22860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47068" y="1123478"/>
            <a:ext cx="8144932" cy="646331"/>
          </a:xfrm>
          <a:prstGeom prst="rect">
            <a:avLst/>
          </a:prstGeom>
          <a:solidFill>
            <a:schemeClr val="bg1">
              <a:lumMod val="65000"/>
            </a:schemeClr>
          </a:solidFill>
          <a:ln>
            <a:solidFill>
              <a:schemeClr val="tx1"/>
            </a:solidFill>
          </a:ln>
        </p:spPr>
        <p:txBody>
          <a:bodyPr wrap="square" rtlCol="0">
            <a:spAutoFit/>
          </a:bodyPr>
          <a:lstStyle/>
          <a:p>
            <a:r>
              <a:rPr lang="en-US" dirty="0" smtClean="0"/>
              <a:t>With the help of All Chart and Slicers we make a “Amazon Sales Dashboard”  ,We can easily Analysis data of all items ,as per month-wise , yearly-wise sales trend.</a:t>
            </a:r>
            <a:endParaRPr lang="en-US" dirty="0"/>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7067" y="2288976"/>
            <a:ext cx="8144933" cy="4581524"/>
          </a:xfrm>
          <a:prstGeom prst="rect">
            <a:avLst/>
          </a:prstGeom>
        </p:spPr>
      </p:pic>
      <p:cxnSp>
        <p:nvCxnSpPr>
          <p:cNvPr id="32" name="Straight Arrow Connector 31"/>
          <p:cNvCxnSpPr/>
          <p:nvPr/>
        </p:nvCxnSpPr>
        <p:spPr>
          <a:xfrm flipH="1">
            <a:off x="6638925" y="1769809"/>
            <a:ext cx="2019" cy="51619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477250" y="1778862"/>
            <a:ext cx="0" cy="5191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0848975" y="1778862"/>
            <a:ext cx="9525" cy="5191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97744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anim calcmode="lin" valueType="num">
                                      <p:cBhvr>
                                        <p:cTn id="8" dur="3000" fill="hold"/>
                                        <p:tgtEl>
                                          <p:spTgt spid="6"/>
                                        </p:tgtEl>
                                        <p:attrNameLst>
                                          <p:attrName>ppt_w</p:attrName>
                                        </p:attrNameLst>
                                      </p:cBhvr>
                                      <p:tavLst>
                                        <p:tav tm="0" fmla="#ppt_w*sin(2.5*pi*$)">
                                          <p:val>
                                            <p:fltVal val="0"/>
                                          </p:val>
                                        </p:tav>
                                        <p:tav tm="100000">
                                          <p:val>
                                            <p:fltVal val="1"/>
                                          </p:val>
                                        </p:tav>
                                      </p:tavLst>
                                    </p:anim>
                                    <p:anim calcmode="lin" valueType="num">
                                      <p:cBhvr>
                                        <p:cTn id="9" dur="3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3078</TotalTime>
  <Words>709</Words>
  <Application>Microsoft Office PowerPoint</Application>
  <PresentationFormat>Widescreen</PresentationFormat>
  <Paragraphs>71</Paragraphs>
  <Slides>13</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66</cp:revision>
  <dcterms:created xsi:type="dcterms:W3CDTF">2024-03-05T03:26:21Z</dcterms:created>
  <dcterms:modified xsi:type="dcterms:W3CDTF">2024-03-08T03:04:12Z</dcterms:modified>
</cp:coreProperties>
</file>